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2" r:id="rId2"/>
  </p:sldMasterIdLst>
  <p:notesMasterIdLst>
    <p:notesMasterId r:id="rId55"/>
  </p:notesMasterIdLst>
  <p:handoutMasterIdLst>
    <p:handoutMasterId r:id="rId56"/>
  </p:handoutMasterIdLst>
  <p:sldIdLst>
    <p:sldId id="1529" r:id="rId3"/>
    <p:sldId id="308" r:id="rId4"/>
    <p:sldId id="1533" r:id="rId5"/>
    <p:sldId id="1532" r:id="rId6"/>
    <p:sldId id="312" r:id="rId7"/>
    <p:sldId id="299" r:id="rId8"/>
    <p:sldId id="319" r:id="rId9"/>
    <p:sldId id="1535" r:id="rId10"/>
    <p:sldId id="1530" r:id="rId11"/>
    <p:sldId id="306" r:id="rId12"/>
    <p:sldId id="258" r:id="rId13"/>
    <p:sldId id="1531" r:id="rId14"/>
    <p:sldId id="298" r:id="rId15"/>
    <p:sldId id="260" r:id="rId16"/>
    <p:sldId id="261" r:id="rId17"/>
    <p:sldId id="262" r:id="rId18"/>
    <p:sldId id="263" r:id="rId19"/>
    <p:sldId id="264" r:id="rId20"/>
    <p:sldId id="266" r:id="rId21"/>
    <p:sldId id="267" r:id="rId22"/>
    <p:sldId id="269" r:id="rId23"/>
    <p:sldId id="315" r:id="rId24"/>
    <p:sldId id="270" r:id="rId25"/>
    <p:sldId id="275" r:id="rId26"/>
    <p:sldId id="272" r:id="rId27"/>
    <p:sldId id="274" r:id="rId28"/>
    <p:sldId id="276" r:id="rId29"/>
    <p:sldId id="279" r:id="rId30"/>
    <p:sldId id="278" r:id="rId31"/>
    <p:sldId id="300" r:id="rId32"/>
    <p:sldId id="281" r:id="rId33"/>
    <p:sldId id="282" r:id="rId34"/>
    <p:sldId id="284" r:id="rId35"/>
    <p:sldId id="287" r:id="rId36"/>
    <p:sldId id="288" r:id="rId37"/>
    <p:sldId id="311" r:id="rId38"/>
    <p:sldId id="302" r:id="rId39"/>
    <p:sldId id="1457" r:id="rId40"/>
    <p:sldId id="1458" r:id="rId41"/>
    <p:sldId id="1385" r:id="rId42"/>
    <p:sldId id="1528" r:id="rId43"/>
    <p:sldId id="295" r:id="rId44"/>
    <p:sldId id="296" r:id="rId45"/>
    <p:sldId id="297" r:id="rId46"/>
    <p:sldId id="316" r:id="rId47"/>
    <p:sldId id="290" r:id="rId48"/>
    <p:sldId id="304" r:id="rId49"/>
    <p:sldId id="291" r:id="rId50"/>
    <p:sldId id="1534" r:id="rId51"/>
    <p:sldId id="293" r:id="rId52"/>
    <p:sldId id="318" r:id="rId53"/>
    <p:sldId id="317" r:id="rId5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8AADBE13-45DD-4ED3-8BE1-D43B06FF095B}">
          <p14:sldIdLst>
            <p14:sldId id="1529"/>
            <p14:sldId id="308"/>
            <p14:sldId id="1533"/>
            <p14:sldId id="1532"/>
            <p14:sldId id="312"/>
            <p14:sldId id="299"/>
            <p14:sldId id="319"/>
            <p14:sldId id="1535"/>
            <p14:sldId id="1530"/>
            <p14:sldId id="306"/>
            <p14:sldId id="258"/>
            <p14:sldId id="1531"/>
            <p14:sldId id="298"/>
            <p14:sldId id="260"/>
            <p14:sldId id="261"/>
            <p14:sldId id="262"/>
            <p14:sldId id="263"/>
            <p14:sldId id="264"/>
            <p14:sldId id="266"/>
            <p14:sldId id="267"/>
            <p14:sldId id="269"/>
            <p14:sldId id="315"/>
            <p14:sldId id="270"/>
            <p14:sldId id="275"/>
            <p14:sldId id="272"/>
            <p14:sldId id="274"/>
            <p14:sldId id="276"/>
            <p14:sldId id="279"/>
            <p14:sldId id="278"/>
            <p14:sldId id="300"/>
            <p14:sldId id="281"/>
            <p14:sldId id="282"/>
            <p14:sldId id="284"/>
            <p14:sldId id="287"/>
            <p14:sldId id="288"/>
            <p14:sldId id="311"/>
            <p14:sldId id="302"/>
            <p14:sldId id="1457"/>
            <p14:sldId id="1458"/>
            <p14:sldId id="1385"/>
            <p14:sldId id="1528"/>
            <p14:sldId id="295"/>
            <p14:sldId id="296"/>
            <p14:sldId id="297"/>
            <p14:sldId id="316"/>
            <p14:sldId id="290"/>
            <p14:sldId id="304"/>
            <p14:sldId id="291"/>
            <p14:sldId id="1534"/>
            <p14:sldId id="293"/>
            <p14:sldId id="318"/>
            <p14:sldId id="31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94" autoAdjust="0"/>
    <p:restoredTop sz="85480" autoAdjust="0"/>
  </p:normalViewPr>
  <p:slideViewPr>
    <p:cSldViewPr snapToGrid="0" showGuides="1">
      <p:cViewPr varScale="1">
        <p:scale>
          <a:sx n="77" d="100"/>
          <a:sy n="77" d="100"/>
        </p:scale>
        <p:origin x="633" y="6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viewProps" Target="viewProps.xml"/><Relationship Id="rId5" Type="http://schemas.openxmlformats.org/officeDocument/2006/relationships/slide" Target="slides/slide3.xml"/><Relationship Id="rId61" Type="http://schemas.microsoft.com/office/2016/11/relationships/changesInfo" Target="changesInfos/changesInfo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handoutMaster" Target="handoutMasters/handout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na kiki" userId="c35382f8016890b0" providerId="LiveId" clId="{9FE111D4-0207-4F58-ADBB-B4F25D4AA375}"/>
    <pc:docChg chg="undo custSel addSld modSld">
      <pc:chgData name="wana kiki" userId="c35382f8016890b0" providerId="LiveId" clId="{9FE111D4-0207-4F58-ADBB-B4F25D4AA375}" dt="2022-02-28T15:45:32.126" v="1076" actId="20577"/>
      <pc:docMkLst>
        <pc:docMk/>
      </pc:docMkLst>
      <pc:sldChg chg="modSp">
        <pc:chgData name="wana kiki" userId="c35382f8016890b0" providerId="LiveId" clId="{9FE111D4-0207-4F58-ADBB-B4F25D4AA375}" dt="2022-02-28T13:33:15.401" v="68" actId="20577"/>
        <pc:sldMkLst>
          <pc:docMk/>
          <pc:sldMk cId="1077933980" sldId="282"/>
        </pc:sldMkLst>
        <pc:spChg chg="mod">
          <ac:chgData name="wana kiki" userId="c35382f8016890b0" providerId="LiveId" clId="{9FE111D4-0207-4F58-ADBB-B4F25D4AA375}" dt="2022-02-28T13:33:15.401" v="68" actId="20577"/>
          <ac:spMkLst>
            <pc:docMk/>
            <pc:sldMk cId="1077933980" sldId="282"/>
            <ac:spMk id="6" creationId="{0DF65247-1C01-42C2-86C7-DCD3E49D47B7}"/>
          </ac:spMkLst>
        </pc:spChg>
      </pc:sldChg>
      <pc:sldChg chg="addSp delSp modSp modAnim">
        <pc:chgData name="wana kiki" userId="c35382f8016890b0" providerId="LiveId" clId="{9FE111D4-0207-4F58-ADBB-B4F25D4AA375}" dt="2022-02-28T13:20:30.996" v="67"/>
        <pc:sldMkLst>
          <pc:docMk/>
          <pc:sldMk cId="0" sldId="299"/>
        </pc:sldMkLst>
        <pc:spChg chg="add del mod">
          <ac:chgData name="wana kiki" userId="c35382f8016890b0" providerId="LiveId" clId="{9FE111D4-0207-4F58-ADBB-B4F25D4AA375}" dt="2022-02-28T13:18:59.871" v="24"/>
          <ac:spMkLst>
            <pc:docMk/>
            <pc:sldMk cId="0" sldId="299"/>
            <ac:spMk id="4" creationId="{259CB3BC-5009-4FA8-912B-139632360084}"/>
          </ac:spMkLst>
        </pc:spChg>
        <pc:spChg chg="mod">
          <ac:chgData name="wana kiki" userId="c35382f8016890b0" providerId="LiveId" clId="{9FE111D4-0207-4F58-ADBB-B4F25D4AA375}" dt="2022-02-28T13:18:06.303" v="7" actId="1076"/>
          <ac:spMkLst>
            <pc:docMk/>
            <pc:sldMk cId="0" sldId="299"/>
            <ac:spMk id="18" creationId="{386FBDDE-95EA-4BFB-95B9-3F0B8471B064}"/>
          </ac:spMkLst>
        </pc:spChg>
        <pc:spChg chg="mod">
          <ac:chgData name="wana kiki" userId="c35382f8016890b0" providerId="LiveId" clId="{9FE111D4-0207-4F58-ADBB-B4F25D4AA375}" dt="2022-02-28T13:18:58.552" v="22" actId="20577"/>
          <ac:spMkLst>
            <pc:docMk/>
            <pc:sldMk cId="0" sldId="299"/>
            <ac:spMk id="19" creationId="{AE8CAD60-90EE-4F3D-A204-77759C2EC482}"/>
          </ac:spMkLst>
        </pc:spChg>
        <pc:spChg chg="add mod">
          <ac:chgData name="wana kiki" userId="c35382f8016890b0" providerId="LiveId" clId="{9FE111D4-0207-4F58-ADBB-B4F25D4AA375}" dt="2022-02-28T13:18:54.439" v="19" actId="20577"/>
          <ac:spMkLst>
            <pc:docMk/>
            <pc:sldMk cId="0" sldId="299"/>
            <ac:spMk id="23" creationId="{37D1FFF6-378D-4BE0-9E73-118510EC6CB7}"/>
          </ac:spMkLst>
        </pc:spChg>
        <pc:spChg chg="mod">
          <ac:chgData name="wana kiki" userId="c35382f8016890b0" providerId="LiveId" clId="{9FE111D4-0207-4F58-ADBB-B4F25D4AA375}" dt="2022-02-28T13:20:25.691" v="65" actId="20577"/>
          <ac:spMkLst>
            <pc:docMk/>
            <pc:sldMk cId="0" sldId="299"/>
            <ac:spMk id="37" creationId="{027B3FFE-9848-4866-A835-D14694D894DC}"/>
          </ac:spMkLst>
        </pc:spChg>
      </pc:sldChg>
      <pc:sldChg chg="addSp modSp">
        <pc:chgData name="wana kiki" userId="c35382f8016890b0" providerId="LiveId" clId="{9FE111D4-0207-4F58-ADBB-B4F25D4AA375}" dt="2022-02-28T15:40:13.153" v="493" actId="1076"/>
        <pc:sldMkLst>
          <pc:docMk/>
          <pc:sldMk cId="2374076023" sldId="319"/>
        </pc:sldMkLst>
        <pc:spChg chg="add mod">
          <ac:chgData name="wana kiki" userId="c35382f8016890b0" providerId="LiveId" clId="{9FE111D4-0207-4F58-ADBB-B4F25D4AA375}" dt="2022-02-28T15:40:13.153" v="493" actId="1076"/>
          <ac:spMkLst>
            <pc:docMk/>
            <pc:sldMk cId="2374076023" sldId="319"/>
            <ac:spMk id="2" creationId="{591D2DC3-0E6D-45D6-A9DE-F73500B7E95E}"/>
          </ac:spMkLst>
        </pc:spChg>
      </pc:sldChg>
      <pc:sldChg chg="addSp delSp modSp add modNotesTx">
        <pc:chgData name="wana kiki" userId="c35382f8016890b0" providerId="LiveId" clId="{9FE111D4-0207-4F58-ADBB-B4F25D4AA375}" dt="2022-02-28T15:45:32.126" v="1076" actId="20577"/>
        <pc:sldMkLst>
          <pc:docMk/>
          <pc:sldMk cId="4101091545" sldId="1535"/>
        </pc:sldMkLst>
        <pc:spChg chg="add del">
          <ac:chgData name="wana kiki" userId="c35382f8016890b0" providerId="LiveId" clId="{9FE111D4-0207-4F58-ADBB-B4F25D4AA375}" dt="2022-02-28T15:17:05.333" v="87"/>
          <ac:spMkLst>
            <pc:docMk/>
            <pc:sldMk cId="4101091545" sldId="1535"/>
            <ac:spMk id="3" creationId="{CB6D10DA-CCF2-4FB3-A6ED-C2C97C3386CA}"/>
          </ac:spMkLst>
        </pc:spChg>
        <pc:spChg chg="add mod">
          <ac:chgData name="wana kiki" userId="c35382f8016890b0" providerId="LiveId" clId="{9FE111D4-0207-4F58-ADBB-B4F25D4AA375}" dt="2022-02-28T15:30:36.896" v="304" actId="1076"/>
          <ac:spMkLst>
            <pc:docMk/>
            <pc:sldMk cId="4101091545" sldId="1535"/>
            <ac:spMk id="7" creationId="{276FBD96-15A5-478C-A8EC-66BFA053B1F8}"/>
          </ac:spMkLst>
        </pc:spChg>
        <pc:spChg chg="del mod">
          <ac:chgData name="wana kiki" userId="c35382f8016890b0" providerId="LiveId" clId="{9FE111D4-0207-4F58-ADBB-B4F25D4AA375}" dt="2022-02-28T15:00:13.798" v="73" actId="478"/>
          <ac:spMkLst>
            <pc:docMk/>
            <pc:sldMk cId="4101091545" sldId="1535"/>
            <ac:spMk id="10" creationId="{B74A3F77-6254-4706-92B0-31FC8B16817E}"/>
          </ac:spMkLst>
        </pc:spChg>
        <pc:spChg chg="mod">
          <ac:chgData name="wana kiki" userId="c35382f8016890b0" providerId="LiveId" clId="{9FE111D4-0207-4F58-ADBB-B4F25D4AA375}" dt="2022-02-28T15:28:22.123" v="234" actId="1076"/>
          <ac:spMkLst>
            <pc:docMk/>
            <pc:sldMk cId="4101091545" sldId="1535"/>
            <ac:spMk id="11" creationId="{7B1925DA-8AAC-49D6-A3C6-9216899F9935}"/>
          </ac:spMkLst>
        </pc:spChg>
        <pc:picChg chg="add mod">
          <ac:chgData name="wana kiki" userId="c35382f8016890b0" providerId="LiveId" clId="{9FE111D4-0207-4F58-ADBB-B4F25D4AA375}" dt="2022-02-28T15:23:54.480" v="118" actId="1076"/>
          <ac:picMkLst>
            <pc:docMk/>
            <pc:sldMk cId="4101091545" sldId="1535"/>
            <ac:picMk id="2" creationId="{11D007F9-165F-496A-935E-FC170DA0A549}"/>
          </ac:picMkLst>
        </pc:picChg>
        <pc:picChg chg="del">
          <ac:chgData name="wana kiki" userId="c35382f8016890b0" providerId="LiveId" clId="{9FE111D4-0207-4F58-ADBB-B4F25D4AA375}" dt="2022-02-28T15:00:09.732" v="70" actId="478"/>
          <ac:picMkLst>
            <pc:docMk/>
            <pc:sldMk cId="4101091545" sldId="1535"/>
            <ac:picMk id="16" creationId="{DF09495E-42E6-45F9-81B7-53A7A9488EC0}"/>
          </ac:picMkLst>
        </pc:picChg>
        <pc:picChg chg="del">
          <ac:chgData name="wana kiki" userId="c35382f8016890b0" providerId="LiveId" clId="{9FE111D4-0207-4F58-ADBB-B4F25D4AA375}" dt="2022-02-28T15:00:10.903" v="71" actId="478"/>
          <ac:picMkLst>
            <pc:docMk/>
            <pc:sldMk cId="4101091545" sldId="1535"/>
            <ac:picMk id="17" creationId="{EAA62907-7A06-400F-8757-DB58226D4021}"/>
          </ac:picMkLst>
        </pc:picChg>
        <pc:picChg chg="add mod">
          <ac:chgData name="wana kiki" userId="c35382f8016890b0" providerId="LiveId" clId="{9FE111D4-0207-4F58-ADBB-B4F25D4AA375}" dt="2022-02-28T15:22:03.676" v="104" actId="1076"/>
          <ac:picMkLst>
            <pc:docMk/>
            <pc:sldMk cId="4101091545" sldId="1535"/>
            <ac:picMk id="1026" creationId="{B752F89F-4D1E-4156-B380-0037639D1A0A}"/>
          </ac:picMkLst>
        </pc:picChg>
        <pc:picChg chg="add del mod">
          <ac:chgData name="wana kiki" userId="c35382f8016890b0" providerId="LiveId" clId="{9FE111D4-0207-4F58-ADBB-B4F25D4AA375}" dt="2022-02-28T15:15:54.259" v="85" actId="478"/>
          <ac:picMkLst>
            <pc:docMk/>
            <pc:sldMk cId="4101091545" sldId="1535"/>
            <ac:picMk id="1028" creationId="{942A4A6F-2CE8-4C8E-A52D-71FA54D2A2EE}"/>
          </ac:picMkLst>
        </pc:picChg>
        <pc:picChg chg="add del mod">
          <ac:chgData name="wana kiki" userId="c35382f8016890b0" providerId="LiveId" clId="{9FE111D4-0207-4F58-ADBB-B4F25D4AA375}" dt="2022-02-28T15:15:41.724" v="82"/>
          <ac:picMkLst>
            <pc:docMk/>
            <pc:sldMk cId="4101091545" sldId="1535"/>
            <ac:picMk id="1030" creationId="{DFDFDD78-FE52-4AFD-82A1-48ACBB6CBC48}"/>
          </ac:picMkLst>
        </pc:picChg>
        <pc:picChg chg="add mod">
          <ac:chgData name="wana kiki" userId="c35382f8016890b0" providerId="LiveId" clId="{9FE111D4-0207-4F58-ADBB-B4F25D4AA375}" dt="2022-02-28T15:22:11.059" v="106" actId="1076"/>
          <ac:picMkLst>
            <pc:docMk/>
            <pc:sldMk cId="4101091545" sldId="1535"/>
            <ac:picMk id="1032" creationId="{B8DBA243-7283-47F2-BF57-4A3502A6A421}"/>
          </ac:picMkLst>
        </pc:picChg>
        <pc:picChg chg="add del">
          <ac:chgData name="wana kiki" userId="c35382f8016890b0" providerId="LiveId" clId="{9FE111D4-0207-4F58-ADBB-B4F25D4AA375}" dt="2022-02-28T15:21:04.133" v="89"/>
          <ac:picMkLst>
            <pc:docMk/>
            <pc:sldMk cId="4101091545" sldId="1535"/>
            <ac:picMk id="1036" creationId="{A9720EF9-9682-466B-BCC5-8A63647C1E81}"/>
          </ac:picMkLst>
        </pc:picChg>
        <pc:picChg chg="add mod">
          <ac:chgData name="wana kiki" userId="c35382f8016890b0" providerId="LiveId" clId="{9FE111D4-0207-4F58-ADBB-B4F25D4AA375}" dt="2022-02-28T15:24:01.956" v="119" actId="1076"/>
          <ac:picMkLst>
            <pc:docMk/>
            <pc:sldMk cId="4101091545" sldId="1535"/>
            <ac:picMk id="1038" creationId="{4A6F6D6B-9F80-457B-9098-011792E3C569}"/>
          </ac:picMkLst>
        </pc:picChg>
        <pc:cxnChg chg="add mod">
          <ac:chgData name="wana kiki" userId="c35382f8016890b0" providerId="LiveId" clId="{9FE111D4-0207-4F58-ADBB-B4F25D4AA375}" dt="2022-02-28T15:24:13.013" v="120" actId="1076"/>
          <ac:cxnSpMkLst>
            <pc:docMk/>
            <pc:sldMk cId="4101091545" sldId="1535"/>
            <ac:cxnSpMk id="6" creationId="{6D656DD8-D702-4CE9-9C0F-AAE2F4D248BF}"/>
          </ac:cxnSpMkLst>
        </pc:cxn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5B054C-C67D-48B0-B1C1-34B0061195CA}" type="doc">
      <dgm:prSet loTypeId="urn:microsoft.com/office/officeart/2005/8/layout/vProcess5" loCatId="process" qsTypeId="urn:microsoft.com/office/officeart/2005/8/quickstyle/simple1" qsCatId="simple" csTypeId="urn:microsoft.com/office/officeart/2005/8/colors/colorful5" csCatId="colorful" phldr="1"/>
      <dgm:spPr/>
      <dgm:t>
        <a:bodyPr/>
        <a:lstStyle/>
        <a:p>
          <a:endParaRPr lang="zh-CN" altLang="en-US"/>
        </a:p>
      </dgm:t>
    </dgm:pt>
    <dgm:pt modelId="{D0BA19CF-5804-4BAF-AA22-B3CAFB793C72}">
      <dgm:prSet phldrT="[文本]"/>
      <dgm:spPr/>
      <dgm:t>
        <a:bodyPr/>
        <a:lstStyle/>
        <a:p>
          <a:r>
            <a:rPr lang="zh-CN" altLang="en-US" dirty="0"/>
            <a:t>创建工程</a:t>
          </a:r>
        </a:p>
      </dgm:t>
    </dgm:pt>
    <dgm:pt modelId="{ADD3FADD-3050-4036-B953-E4A30D8A671F}" type="parTrans" cxnId="{93A5CC28-6983-4EA7-AE92-7054D6281DD9}">
      <dgm:prSet/>
      <dgm:spPr/>
      <dgm:t>
        <a:bodyPr/>
        <a:lstStyle/>
        <a:p>
          <a:endParaRPr lang="zh-CN" altLang="en-US"/>
        </a:p>
      </dgm:t>
    </dgm:pt>
    <dgm:pt modelId="{88FBFBC2-2913-456A-B57F-9783834AEA7B}" type="sibTrans" cxnId="{93A5CC28-6983-4EA7-AE92-7054D6281DD9}">
      <dgm:prSet/>
      <dgm:spPr/>
      <dgm:t>
        <a:bodyPr/>
        <a:lstStyle/>
        <a:p>
          <a:endParaRPr lang="zh-CN" altLang="en-US"/>
        </a:p>
      </dgm:t>
    </dgm:pt>
    <dgm:pt modelId="{7224DDD4-EB08-4EE4-9D5A-62085E4C69D3}">
      <dgm:prSet phldrT="[文本]"/>
      <dgm:spPr/>
      <dgm:t>
        <a:bodyPr/>
        <a:lstStyle/>
        <a:p>
          <a:r>
            <a:rPr lang="zh-CN" altLang="en-US" dirty="0"/>
            <a:t>绘制原理图</a:t>
          </a:r>
        </a:p>
      </dgm:t>
    </dgm:pt>
    <dgm:pt modelId="{2D43FFFF-51F5-4E44-8EEA-471582E46150}" type="parTrans" cxnId="{E4B3C850-94E7-4B8F-97D6-BBCC635841F6}">
      <dgm:prSet/>
      <dgm:spPr/>
      <dgm:t>
        <a:bodyPr/>
        <a:lstStyle/>
        <a:p>
          <a:endParaRPr lang="zh-CN" altLang="en-US"/>
        </a:p>
      </dgm:t>
    </dgm:pt>
    <dgm:pt modelId="{C15BC7EC-DC78-4840-B452-5735988C2A03}" type="sibTrans" cxnId="{E4B3C850-94E7-4B8F-97D6-BBCC635841F6}">
      <dgm:prSet/>
      <dgm:spPr/>
      <dgm:t>
        <a:bodyPr/>
        <a:lstStyle/>
        <a:p>
          <a:endParaRPr lang="zh-CN" altLang="en-US"/>
        </a:p>
      </dgm:t>
    </dgm:pt>
    <dgm:pt modelId="{C4C0EA38-A6E8-42D7-A6E0-330639C7F823}">
      <dgm:prSet phldrT="[文本]"/>
      <dgm:spPr/>
      <dgm:t>
        <a:bodyPr/>
        <a:lstStyle/>
        <a:p>
          <a:r>
            <a:rPr lang="zh-CN" altLang="en-US" dirty="0"/>
            <a:t>下载配置文件</a:t>
          </a:r>
        </a:p>
      </dgm:t>
    </dgm:pt>
    <dgm:pt modelId="{26ED8CC6-96E4-4C2A-B5A0-604CA6ACD305}" type="parTrans" cxnId="{020C08A4-8D0D-4493-8E61-D07310A93F68}">
      <dgm:prSet/>
      <dgm:spPr/>
      <dgm:t>
        <a:bodyPr/>
        <a:lstStyle/>
        <a:p>
          <a:endParaRPr lang="zh-CN" altLang="en-US"/>
        </a:p>
      </dgm:t>
    </dgm:pt>
    <dgm:pt modelId="{A6F05999-2A20-4216-8014-129EA180590F}" type="sibTrans" cxnId="{020C08A4-8D0D-4493-8E61-D07310A93F68}">
      <dgm:prSet/>
      <dgm:spPr/>
      <dgm:t>
        <a:bodyPr/>
        <a:lstStyle/>
        <a:p>
          <a:endParaRPr lang="zh-CN" altLang="en-US"/>
        </a:p>
      </dgm:t>
    </dgm:pt>
    <dgm:pt modelId="{4D2896C0-4DB1-4B4B-87C6-4B8A3D08E2B9}">
      <dgm:prSet phldrT="[文本]"/>
      <dgm:spPr/>
      <dgm:t>
        <a:bodyPr/>
        <a:lstStyle/>
        <a:p>
          <a:r>
            <a:rPr lang="zh-CN" altLang="en-US" dirty="0"/>
            <a:t>仿真验证</a:t>
          </a:r>
        </a:p>
      </dgm:t>
    </dgm:pt>
    <dgm:pt modelId="{9A64421C-30D8-4E7F-B845-C4CAEA811A86}" type="parTrans" cxnId="{7DF33ECA-C029-413B-BB5F-99EF054A24ED}">
      <dgm:prSet/>
      <dgm:spPr/>
      <dgm:t>
        <a:bodyPr/>
        <a:lstStyle/>
        <a:p>
          <a:endParaRPr lang="zh-CN" altLang="en-US"/>
        </a:p>
      </dgm:t>
    </dgm:pt>
    <dgm:pt modelId="{15F91DA2-DD6D-4F79-B60A-8F9659F43565}" type="sibTrans" cxnId="{7DF33ECA-C029-413B-BB5F-99EF054A24ED}">
      <dgm:prSet/>
      <dgm:spPr/>
      <dgm:t>
        <a:bodyPr/>
        <a:lstStyle/>
        <a:p>
          <a:endParaRPr lang="zh-CN" altLang="en-US"/>
        </a:p>
      </dgm:t>
    </dgm:pt>
    <dgm:pt modelId="{29C43465-A831-4D8F-9540-FF8BD9289BFD}" type="pres">
      <dgm:prSet presAssocID="{8F5B054C-C67D-48B0-B1C1-34B0061195CA}" presName="outerComposite" presStyleCnt="0">
        <dgm:presLayoutVars>
          <dgm:chMax val="5"/>
          <dgm:dir/>
          <dgm:resizeHandles val="exact"/>
        </dgm:presLayoutVars>
      </dgm:prSet>
      <dgm:spPr/>
    </dgm:pt>
    <dgm:pt modelId="{95AFE17E-25A8-49F8-AF64-2BB76A1796E4}" type="pres">
      <dgm:prSet presAssocID="{8F5B054C-C67D-48B0-B1C1-34B0061195CA}" presName="dummyMaxCanvas" presStyleCnt="0">
        <dgm:presLayoutVars/>
      </dgm:prSet>
      <dgm:spPr/>
    </dgm:pt>
    <dgm:pt modelId="{D57C7884-969F-4C96-A1C3-FFB645A42520}" type="pres">
      <dgm:prSet presAssocID="{8F5B054C-C67D-48B0-B1C1-34B0061195CA}" presName="FourNodes_1" presStyleLbl="node1" presStyleIdx="0" presStyleCnt="4">
        <dgm:presLayoutVars>
          <dgm:bulletEnabled val="1"/>
        </dgm:presLayoutVars>
      </dgm:prSet>
      <dgm:spPr/>
    </dgm:pt>
    <dgm:pt modelId="{F05A2124-575E-412A-B1BF-3797C655283A}" type="pres">
      <dgm:prSet presAssocID="{8F5B054C-C67D-48B0-B1C1-34B0061195CA}" presName="FourNodes_2" presStyleLbl="node1" presStyleIdx="1" presStyleCnt="4">
        <dgm:presLayoutVars>
          <dgm:bulletEnabled val="1"/>
        </dgm:presLayoutVars>
      </dgm:prSet>
      <dgm:spPr/>
    </dgm:pt>
    <dgm:pt modelId="{BA4E3F3B-A210-41A7-8A04-0DABDDC0E90F}" type="pres">
      <dgm:prSet presAssocID="{8F5B054C-C67D-48B0-B1C1-34B0061195CA}" presName="FourNodes_3" presStyleLbl="node1" presStyleIdx="2" presStyleCnt="4">
        <dgm:presLayoutVars>
          <dgm:bulletEnabled val="1"/>
        </dgm:presLayoutVars>
      </dgm:prSet>
      <dgm:spPr/>
    </dgm:pt>
    <dgm:pt modelId="{FB965817-DC4F-4408-84EF-06DDE9EB5540}" type="pres">
      <dgm:prSet presAssocID="{8F5B054C-C67D-48B0-B1C1-34B0061195CA}" presName="FourNodes_4" presStyleLbl="node1" presStyleIdx="3" presStyleCnt="4">
        <dgm:presLayoutVars>
          <dgm:bulletEnabled val="1"/>
        </dgm:presLayoutVars>
      </dgm:prSet>
      <dgm:spPr/>
    </dgm:pt>
    <dgm:pt modelId="{B64CC588-5524-44C1-9A21-E2EBEADDA39C}" type="pres">
      <dgm:prSet presAssocID="{8F5B054C-C67D-48B0-B1C1-34B0061195CA}" presName="FourConn_1-2" presStyleLbl="fgAccFollowNode1" presStyleIdx="0" presStyleCnt="3">
        <dgm:presLayoutVars>
          <dgm:bulletEnabled val="1"/>
        </dgm:presLayoutVars>
      </dgm:prSet>
      <dgm:spPr/>
    </dgm:pt>
    <dgm:pt modelId="{221A1CC2-5E5A-44F1-A115-61000D223E68}" type="pres">
      <dgm:prSet presAssocID="{8F5B054C-C67D-48B0-B1C1-34B0061195CA}" presName="FourConn_2-3" presStyleLbl="fgAccFollowNode1" presStyleIdx="1" presStyleCnt="3">
        <dgm:presLayoutVars>
          <dgm:bulletEnabled val="1"/>
        </dgm:presLayoutVars>
      </dgm:prSet>
      <dgm:spPr/>
    </dgm:pt>
    <dgm:pt modelId="{802DB2BB-319D-41B2-8F1E-832F84210B3C}" type="pres">
      <dgm:prSet presAssocID="{8F5B054C-C67D-48B0-B1C1-34B0061195CA}" presName="FourConn_3-4" presStyleLbl="fgAccFollowNode1" presStyleIdx="2" presStyleCnt="3">
        <dgm:presLayoutVars>
          <dgm:bulletEnabled val="1"/>
        </dgm:presLayoutVars>
      </dgm:prSet>
      <dgm:spPr/>
    </dgm:pt>
    <dgm:pt modelId="{C386EB85-E035-4BA6-8844-88C9D85D994B}" type="pres">
      <dgm:prSet presAssocID="{8F5B054C-C67D-48B0-B1C1-34B0061195CA}" presName="FourNodes_1_text" presStyleLbl="node1" presStyleIdx="3" presStyleCnt="4">
        <dgm:presLayoutVars>
          <dgm:bulletEnabled val="1"/>
        </dgm:presLayoutVars>
      </dgm:prSet>
      <dgm:spPr/>
    </dgm:pt>
    <dgm:pt modelId="{BD2BC2D1-2D1B-4BC4-9542-B33B7ACE9074}" type="pres">
      <dgm:prSet presAssocID="{8F5B054C-C67D-48B0-B1C1-34B0061195CA}" presName="FourNodes_2_text" presStyleLbl="node1" presStyleIdx="3" presStyleCnt="4">
        <dgm:presLayoutVars>
          <dgm:bulletEnabled val="1"/>
        </dgm:presLayoutVars>
      </dgm:prSet>
      <dgm:spPr/>
    </dgm:pt>
    <dgm:pt modelId="{1A209661-61A3-48F7-8CFA-243C8E118C3E}" type="pres">
      <dgm:prSet presAssocID="{8F5B054C-C67D-48B0-B1C1-34B0061195CA}" presName="FourNodes_3_text" presStyleLbl="node1" presStyleIdx="3" presStyleCnt="4">
        <dgm:presLayoutVars>
          <dgm:bulletEnabled val="1"/>
        </dgm:presLayoutVars>
      </dgm:prSet>
      <dgm:spPr/>
    </dgm:pt>
    <dgm:pt modelId="{6898FE72-1948-44A0-B80C-F766C64820BE}" type="pres">
      <dgm:prSet presAssocID="{8F5B054C-C67D-48B0-B1C1-34B0061195CA}" presName="FourNodes_4_text" presStyleLbl="node1" presStyleIdx="3" presStyleCnt="4">
        <dgm:presLayoutVars>
          <dgm:bulletEnabled val="1"/>
        </dgm:presLayoutVars>
      </dgm:prSet>
      <dgm:spPr/>
    </dgm:pt>
  </dgm:ptLst>
  <dgm:cxnLst>
    <dgm:cxn modelId="{CFCBE50B-0773-400D-8A14-004C99E52AE7}" type="presOf" srcId="{8F5B054C-C67D-48B0-B1C1-34B0061195CA}" destId="{29C43465-A831-4D8F-9540-FF8BD9289BFD}" srcOrd="0" destOrd="0" presId="urn:microsoft.com/office/officeart/2005/8/layout/vProcess5"/>
    <dgm:cxn modelId="{8FE49E12-4CA2-4258-AED7-7DA9C88D39D8}" type="presOf" srcId="{C4C0EA38-A6E8-42D7-A6E0-330639C7F823}" destId="{FB965817-DC4F-4408-84EF-06DDE9EB5540}" srcOrd="0" destOrd="0" presId="urn:microsoft.com/office/officeart/2005/8/layout/vProcess5"/>
    <dgm:cxn modelId="{93A5CC28-6983-4EA7-AE92-7054D6281DD9}" srcId="{8F5B054C-C67D-48B0-B1C1-34B0061195CA}" destId="{D0BA19CF-5804-4BAF-AA22-B3CAFB793C72}" srcOrd="0" destOrd="0" parTransId="{ADD3FADD-3050-4036-B953-E4A30D8A671F}" sibTransId="{88FBFBC2-2913-456A-B57F-9783834AEA7B}"/>
    <dgm:cxn modelId="{CCCC7631-AEFE-4D52-A9E6-04FE460BADE5}" type="presOf" srcId="{4D2896C0-4DB1-4B4B-87C6-4B8A3D08E2B9}" destId="{1A209661-61A3-48F7-8CFA-243C8E118C3E}" srcOrd="1" destOrd="0" presId="urn:microsoft.com/office/officeart/2005/8/layout/vProcess5"/>
    <dgm:cxn modelId="{B24A5C33-50BB-4FD9-B032-17C6553F3499}" type="presOf" srcId="{C15BC7EC-DC78-4840-B452-5735988C2A03}" destId="{221A1CC2-5E5A-44F1-A115-61000D223E68}" srcOrd="0" destOrd="0" presId="urn:microsoft.com/office/officeart/2005/8/layout/vProcess5"/>
    <dgm:cxn modelId="{02AD7264-EC92-49C6-B232-439C7501D65A}" type="presOf" srcId="{C4C0EA38-A6E8-42D7-A6E0-330639C7F823}" destId="{6898FE72-1948-44A0-B80C-F766C64820BE}" srcOrd="1" destOrd="0" presId="urn:microsoft.com/office/officeart/2005/8/layout/vProcess5"/>
    <dgm:cxn modelId="{6CA48249-DBC0-4295-8458-2239BC9759E9}" type="presOf" srcId="{7224DDD4-EB08-4EE4-9D5A-62085E4C69D3}" destId="{F05A2124-575E-412A-B1BF-3797C655283A}" srcOrd="0" destOrd="0" presId="urn:microsoft.com/office/officeart/2005/8/layout/vProcess5"/>
    <dgm:cxn modelId="{E4B3C850-94E7-4B8F-97D6-BBCC635841F6}" srcId="{8F5B054C-C67D-48B0-B1C1-34B0061195CA}" destId="{7224DDD4-EB08-4EE4-9D5A-62085E4C69D3}" srcOrd="1" destOrd="0" parTransId="{2D43FFFF-51F5-4E44-8EEA-471582E46150}" sibTransId="{C15BC7EC-DC78-4840-B452-5735988C2A03}"/>
    <dgm:cxn modelId="{CFF4E088-6B47-4229-825A-0ACCA22C6C33}" type="presOf" srcId="{15F91DA2-DD6D-4F79-B60A-8F9659F43565}" destId="{802DB2BB-319D-41B2-8F1E-832F84210B3C}" srcOrd="0" destOrd="0" presId="urn:microsoft.com/office/officeart/2005/8/layout/vProcess5"/>
    <dgm:cxn modelId="{A554E2A1-9D41-460B-BA4C-D2E5E9277D04}" type="presOf" srcId="{7224DDD4-EB08-4EE4-9D5A-62085E4C69D3}" destId="{BD2BC2D1-2D1B-4BC4-9542-B33B7ACE9074}" srcOrd="1" destOrd="0" presId="urn:microsoft.com/office/officeart/2005/8/layout/vProcess5"/>
    <dgm:cxn modelId="{020C08A4-8D0D-4493-8E61-D07310A93F68}" srcId="{8F5B054C-C67D-48B0-B1C1-34B0061195CA}" destId="{C4C0EA38-A6E8-42D7-A6E0-330639C7F823}" srcOrd="3" destOrd="0" parTransId="{26ED8CC6-96E4-4C2A-B5A0-604CA6ACD305}" sibTransId="{A6F05999-2A20-4216-8014-129EA180590F}"/>
    <dgm:cxn modelId="{080B63A9-B36A-42EE-B4F1-5916861A36BD}" type="presOf" srcId="{D0BA19CF-5804-4BAF-AA22-B3CAFB793C72}" destId="{D57C7884-969F-4C96-A1C3-FFB645A42520}" srcOrd="0" destOrd="0" presId="urn:microsoft.com/office/officeart/2005/8/layout/vProcess5"/>
    <dgm:cxn modelId="{1D3A56B1-E4E0-47BF-8BFA-0DE75B6F51B3}" type="presOf" srcId="{D0BA19CF-5804-4BAF-AA22-B3CAFB793C72}" destId="{C386EB85-E035-4BA6-8844-88C9D85D994B}" srcOrd="1" destOrd="0" presId="urn:microsoft.com/office/officeart/2005/8/layout/vProcess5"/>
    <dgm:cxn modelId="{7DF33ECA-C029-413B-BB5F-99EF054A24ED}" srcId="{8F5B054C-C67D-48B0-B1C1-34B0061195CA}" destId="{4D2896C0-4DB1-4B4B-87C6-4B8A3D08E2B9}" srcOrd="2" destOrd="0" parTransId="{9A64421C-30D8-4E7F-B845-C4CAEA811A86}" sibTransId="{15F91DA2-DD6D-4F79-B60A-8F9659F43565}"/>
    <dgm:cxn modelId="{349DC1D5-01F4-467E-BC1F-F46852FE42E0}" type="presOf" srcId="{88FBFBC2-2913-456A-B57F-9783834AEA7B}" destId="{B64CC588-5524-44C1-9A21-E2EBEADDA39C}" srcOrd="0" destOrd="0" presId="urn:microsoft.com/office/officeart/2005/8/layout/vProcess5"/>
    <dgm:cxn modelId="{1478C0F4-47CC-40BB-9BAF-444BEA15D7E3}" type="presOf" srcId="{4D2896C0-4DB1-4B4B-87C6-4B8A3D08E2B9}" destId="{BA4E3F3B-A210-41A7-8A04-0DABDDC0E90F}" srcOrd="0" destOrd="0" presId="urn:microsoft.com/office/officeart/2005/8/layout/vProcess5"/>
    <dgm:cxn modelId="{DE9382FA-B294-445D-B367-093C56600657}" type="presParOf" srcId="{29C43465-A831-4D8F-9540-FF8BD9289BFD}" destId="{95AFE17E-25A8-49F8-AF64-2BB76A1796E4}" srcOrd="0" destOrd="0" presId="urn:microsoft.com/office/officeart/2005/8/layout/vProcess5"/>
    <dgm:cxn modelId="{716EECA0-3C93-4372-81BD-42D5EAD5A0DC}" type="presParOf" srcId="{29C43465-A831-4D8F-9540-FF8BD9289BFD}" destId="{D57C7884-969F-4C96-A1C3-FFB645A42520}" srcOrd="1" destOrd="0" presId="urn:microsoft.com/office/officeart/2005/8/layout/vProcess5"/>
    <dgm:cxn modelId="{7C6616F6-7C9E-414C-B21B-8B9E43D056EA}" type="presParOf" srcId="{29C43465-A831-4D8F-9540-FF8BD9289BFD}" destId="{F05A2124-575E-412A-B1BF-3797C655283A}" srcOrd="2" destOrd="0" presId="urn:microsoft.com/office/officeart/2005/8/layout/vProcess5"/>
    <dgm:cxn modelId="{2C3224DF-2B5F-49D7-BFF2-F5B2449004AF}" type="presParOf" srcId="{29C43465-A831-4D8F-9540-FF8BD9289BFD}" destId="{BA4E3F3B-A210-41A7-8A04-0DABDDC0E90F}" srcOrd="3" destOrd="0" presId="urn:microsoft.com/office/officeart/2005/8/layout/vProcess5"/>
    <dgm:cxn modelId="{DB7EF9B9-63B2-4168-A292-91910C61E7B7}" type="presParOf" srcId="{29C43465-A831-4D8F-9540-FF8BD9289BFD}" destId="{FB965817-DC4F-4408-84EF-06DDE9EB5540}" srcOrd="4" destOrd="0" presId="urn:microsoft.com/office/officeart/2005/8/layout/vProcess5"/>
    <dgm:cxn modelId="{310F4DE3-20CE-4AEF-9B48-8AAA741C2480}" type="presParOf" srcId="{29C43465-A831-4D8F-9540-FF8BD9289BFD}" destId="{B64CC588-5524-44C1-9A21-E2EBEADDA39C}" srcOrd="5" destOrd="0" presId="urn:microsoft.com/office/officeart/2005/8/layout/vProcess5"/>
    <dgm:cxn modelId="{86B4B059-9520-46EE-BF2B-C333F564D69C}" type="presParOf" srcId="{29C43465-A831-4D8F-9540-FF8BD9289BFD}" destId="{221A1CC2-5E5A-44F1-A115-61000D223E68}" srcOrd="6" destOrd="0" presId="urn:microsoft.com/office/officeart/2005/8/layout/vProcess5"/>
    <dgm:cxn modelId="{030B4408-337C-4CB8-B8F0-4EBCDE2EAC98}" type="presParOf" srcId="{29C43465-A831-4D8F-9540-FF8BD9289BFD}" destId="{802DB2BB-319D-41B2-8F1E-832F84210B3C}" srcOrd="7" destOrd="0" presId="urn:microsoft.com/office/officeart/2005/8/layout/vProcess5"/>
    <dgm:cxn modelId="{80EE9329-6981-45D4-B7F3-9C92A1B76230}" type="presParOf" srcId="{29C43465-A831-4D8F-9540-FF8BD9289BFD}" destId="{C386EB85-E035-4BA6-8844-88C9D85D994B}" srcOrd="8" destOrd="0" presId="urn:microsoft.com/office/officeart/2005/8/layout/vProcess5"/>
    <dgm:cxn modelId="{5EC78486-AD9A-443A-AB89-A9E42D42F9DA}" type="presParOf" srcId="{29C43465-A831-4D8F-9540-FF8BD9289BFD}" destId="{BD2BC2D1-2D1B-4BC4-9542-B33B7ACE9074}" srcOrd="9" destOrd="0" presId="urn:microsoft.com/office/officeart/2005/8/layout/vProcess5"/>
    <dgm:cxn modelId="{EEC2B422-18CF-415F-B9C2-22BBC6952AE3}" type="presParOf" srcId="{29C43465-A831-4D8F-9540-FF8BD9289BFD}" destId="{1A209661-61A3-48F7-8CFA-243C8E118C3E}" srcOrd="10" destOrd="0" presId="urn:microsoft.com/office/officeart/2005/8/layout/vProcess5"/>
    <dgm:cxn modelId="{49129ED5-2E61-46A0-8D3D-622F4A990A9E}" type="presParOf" srcId="{29C43465-A831-4D8F-9540-FF8BD9289BFD}" destId="{6898FE72-1948-44A0-B80C-F766C64820BE}"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7C7884-969F-4C96-A1C3-FFB645A42520}">
      <dsp:nvSpPr>
        <dsp:cNvPr id="0" name=""/>
        <dsp:cNvSpPr/>
      </dsp:nvSpPr>
      <dsp:spPr>
        <a:xfrm>
          <a:off x="0" y="0"/>
          <a:ext cx="6502400" cy="1192106"/>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l" defTabSz="2089150">
            <a:lnSpc>
              <a:spcPct val="90000"/>
            </a:lnSpc>
            <a:spcBef>
              <a:spcPct val="0"/>
            </a:spcBef>
            <a:spcAft>
              <a:spcPct val="35000"/>
            </a:spcAft>
            <a:buNone/>
          </a:pPr>
          <a:r>
            <a:rPr lang="zh-CN" altLang="en-US" sz="4700" kern="1200" dirty="0"/>
            <a:t>创建工程</a:t>
          </a:r>
        </a:p>
      </dsp:txBody>
      <dsp:txXfrm>
        <a:off x="34916" y="34916"/>
        <a:ext cx="5115290" cy="1122274"/>
      </dsp:txXfrm>
    </dsp:sp>
    <dsp:sp modelId="{F05A2124-575E-412A-B1BF-3797C655283A}">
      <dsp:nvSpPr>
        <dsp:cNvPr id="0" name=""/>
        <dsp:cNvSpPr/>
      </dsp:nvSpPr>
      <dsp:spPr>
        <a:xfrm>
          <a:off x="544575" y="1408853"/>
          <a:ext cx="6502400" cy="1192106"/>
        </a:xfrm>
        <a:prstGeom prst="roundRect">
          <a:avLst>
            <a:gd name="adj" fmla="val 10000"/>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l" defTabSz="2089150">
            <a:lnSpc>
              <a:spcPct val="90000"/>
            </a:lnSpc>
            <a:spcBef>
              <a:spcPct val="0"/>
            </a:spcBef>
            <a:spcAft>
              <a:spcPct val="35000"/>
            </a:spcAft>
            <a:buNone/>
          </a:pPr>
          <a:r>
            <a:rPr lang="zh-CN" altLang="en-US" sz="4700" kern="1200" dirty="0"/>
            <a:t>绘制原理图</a:t>
          </a:r>
        </a:p>
      </dsp:txBody>
      <dsp:txXfrm>
        <a:off x="579491" y="1443769"/>
        <a:ext cx="5113122" cy="1122274"/>
      </dsp:txXfrm>
    </dsp:sp>
    <dsp:sp modelId="{BA4E3F3B-A210-41A7-8A04-0DABDDC0E90F}">
      <dsp:nvSpPr>
        <dsp:cNvPr id="0" name=""/>
        <dsp:cNvSpPr/>
      </dsp:nvSpPr>
      <dsp:spPr>
        <a:xfrm>
          <a:off x="1081024" y="2817706"/>
          <a:ext cx="6502400" cy="1192106"/>
        </a:xfrm>
        <a:prstGeom prst="roundRect">
          <a:avLst>
            <a:gd name="adj" fmla="val 10000"/>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l" defTabSz="2089150">
            <a:lnSpc>
              <a:spcPct val="90000"/>
            </a:lnSpc>
            <a:spcBef>
              <a:spcPct val="0"/>
            </a:spcBef>
            <a:spcAft>
              <a:spcPct val="35000"/>
            </a:spcAft>
            <a:buNone/>
          </a:pPr>
          <a:r>
            <a:rPr lang="zh-CN" altLang="en-US" sz="4700" kern="1200" dirty="0"/>
            <a:t>仿真验证</a:t>
          </a:r>
        </a:p>
      </dsp:txBody>
      <dsp:txXfrm>
        <a:off x="1115940" y="2852622"/>
        <a:ext cx="5121250" cy="1122274"/>
      </dsp:txXfrm>
    </dsp:sp>
    <dsp:sp modelId="{FB965817-DC4F-4408-84EF-06DDE9EB5540}">
      <dsp:nvSpPr>
        <dsp:cNvPr id="0" name=""/>
        <dsp:cNvSpPr/>
      </dsp:nvSpPr>
      <dsp:spPr>
        <a:xfrm>
          <a:off x="1625599" y="4226560"/>
          <a:ext cx="6502400" cy="1192106"/>
        </a:xfrm>
        <a:prstGeom prst="roundRect">
          <a:avLst>
            <a:gd name="adj" fmla="val 1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l" defTabSz="2089150">
            <a:lnSpc>
              <a:spcPct val="90000"/>
            </a:lnSpc>
            <a:spcBef>
              <a:spcPct val="0"/>
            </a:spcBef>
            <a:spcAft>
              <a:spcPct val="35000"/>
            </a:spcAft>
            <a:buNone/>
          </a:pPr>
          <a:r>
            <a:rPr lang="zh-CN" altLang="en-US" sz="4700" kern="1200" dirty="0"/>
            <a:t>下载配置文件</a:t>
          </a:r>
        </a:p>
      </dsp:txBody>
      <dsp:txXfrm>
        <a:off x="1660515" y="4261476"/>
        <a:ext cx="5113122" cy="1122274"/>
      </dsp:txXfrm>
    </dsp:sp>
    <dsp:sp modelId="{B64CC588-5524-44C1-9A21-E2EBEADDA39C}">
      <dsp:nvSpPr>
        <dsp:cNvPr id="0" name=""/>
        <dsp:cNvSpPr/>
      </dsp:nvSpPr>
      <dsp:spPr>
        <a:xfrm>
          <a:off x="5727530" y="913045"/>
          <a:ext cx="774869" cy="774869"/>
        </a:xfrm>
        <a:prstGeom prst="downArrow">
          <a:avLst>
            <a:gd name="adj1" fmla="val 55000"/>
            <a:gd name="adj2" fmla="val 45000"/>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endParaRPr lang="zh-CN" altLang="en-US" sz="3100" kern="1200"/>
        </a:p>
      </dsp:txBody>
      <dsp:txXfrm>
        <a:off x="5901876" y="913045"/>
        <a:ext cx="426177" cy="583089"/>
      </dsp:txXfrm>
    </dsp:sp>
    <dsp:sp modelId="{221A1CC2-5E5A-44F1-A115-61000D223E68}">
      <dsp:nvSpPr>
        <dsp:cNvPr id="0" name=""/>
        <dsp:cNvSpPr/>
      </dsp:nvSpPr>
      <dsp:spPr>
        <a:xfrm>
          <a:off x="6272106" y="2321898"/>
          <a:ext cx="774869" cy="774869"/>
        </a:xfrm>
        <a:prstGeom prst="downArrow">
          <a:avLst>
            <a:gd name="adj1" fmla="val 55000"/>
            <a:gd name="adj2" fmla="val 45000"/>
          </a:avLst>
        </a:prstGeom>
        <a:solidFill>
          <a:schemeClr val="accent5">
            <a:tint val="40000"/>
            <a:alpha val="90000"/>
            <a:hueOff val="-3369881"/>
            <a:satOff val="-11416"/>
            <a:lumOff val="-1464"/>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endParaRPr lang="zh-CN" altLang="en-US" sz="3100" kern="1200"/>
        </a:p>
      </dsp:txBody>
      <dsp:txXfrm>
        <a:off x="6446452" y="2321898"/>
        <a:ext cx="426177" cy="583089"/>
      </dsp:txXfrm>
    </dsp:sp>
    <dsp:sp modelId="{802DB2BB-319D-41B2-8F1E-832F84210B3C}">
      <dsp:nvSpPr>
        <dsp:cNvPr id="0" name=""/>
        <dsp:cNvSpPr/>
      </dsp:nvSpPr>
      <dsp:spPr>
        <a:xfrm>
          <a:off x="6808554" y="3730752"/>
          <a:ext cx="774869" cy="774869"/>
        </a:xfrm>
        <a:prstGeom prst="downArrow">
          <a:avLst>
            <a:gd name="adj1" fmla="val 55000"/>
            <a:gd name="adj2" fmla="val 45000"/>
          </a:avLst>
        </a:prstGeom>
        <a:solidFill>
          <a:schemeClr val="accent5">
            <a:tint val="40000"/>
            <a:alpha val="90000"/>
            <a:hueOff val="-6739762"/>
            <a:satOff val="-22832"/>
            <a:lumOff val="-2928"/>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endParaRPr lang="zh-CN" altLang="en-US" sz="3100" kern="1200"/>
        </a:p>
      </dsp:txBody>
      <dsp:txXfrm>
        <a:off x="6982900" y="3730752"/>
        <a:ext cx="426177" cy="583089"/>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FE72F8C9-F45A-439F-84B3-41B83BF1AE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4B6DF359-06C3-48A7-A431-E935D4CE059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87C6005-D2BC-443B-B3EC-0D93D41E80B5}" type="datetimeFigureOut">
              <a:rPr lang="zh-CN" altLang="en-US" smtClean="0"/>
              <a:t>2022/2/28</a:t>
            </a:fld>
            <a:endParaRPr lang="zh-CN" altLang="en-US"/>
          </a:p>
        </p:txBody>
      </p:sp>
      <p:sp>
        <p:nvSpPr>
          <p:cNvPr id="4" name="页脚占位符 3">
            <a:extLst>
              <a:ext uri="{FF2B5EF4-FFF2-40B4-BE49-F238E27FC236}">
                <a16:creationId xmlns:a16="http://schemas.microsoft.com/office/drawing/2014/main" id="{9C3E225F-75FE-4005-8CF9-9E12C4BCF8B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E424469-52A3-4407-933D-0EF7222EC87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012D9D-2BB6-4ACE-9581-140581E553F2}" type="slidenum">
              <a:rPr lang="zh-CN" altLang="en-US" smtClean="0"/>
              <a:t>‹#›</a:t>
            </a:fld>
            <a:endParaRPr lang="zh-CN" altLang="en-US"/>
          </a:p>
        </p:txBody>
      </p:sp>
    </p:spTree>
    <p:extLst>
      <p:ext uri="{BB962C8B-B14F-4D97-AF65-F5344CB8AC3E}">
        <p14:creationId xmlns:p14="http://schemas.microsoft.com/office/powerpoint/2010/main" val="2521119018"/>
      </p:ext>
    </p:extLst>
  </p:cSld>
  <p:clrMap bg1="lt1" tx1="dk1" bg2="lt2" tx2="dk2" accent1="accent1" accent2="accent2" accent3="accent3" accent4="accent4" accent5="accent5" accent6="accent6" hlink="hlink" folHlink="folHlink"/>
  <p:hf hdr="0" ftr="0" dt="0"/>
</p:handoutMaster>
</file>

<file path=ppt/media/hdphoto1.wdp>
</file>

<file path=ppt/media/image1.jpg>
</file>

<file path=ppt/media/image10.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楷体" panose="02010609060101010101" pitchFamily="49" charset="-122"/>
                <a:ea typeface="楷体" panose="02010609060101010101" pitchFamily="49"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楷体" panose="02010609060101010101" pitchFamily="49" charset="-122"/>
                <a:ea typeface="楷体" panose="02010609060101010101" pitchFamily="49" charset="-122"/>
              </a:defRPr>
            </a:lvl1pPr>
          </a:lstStyle>
          <a:p>
            <a:fld id="{117949DC-968F-47BE-89BC-FDB993F53349}" type="datetimeFigureOut">
              <a:rPr lang="zh-CN" altLang="en-US" smtClean="0"/>
              <a:pPr/>
              <a:t>2022/2/28</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楷体" panose="02010609060101010101" pitchFamily="49" charset="-122"/>
                <a:ea typeface="楷体" panose="02010609060101010101" pitchFamily="49"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楷体" panose="02010609060101010101" pitchFamily="49" charset="-122"/>
                <a:ea typeface="楷体" panose="02010609060101010101" pitchFamily="49" charset="-122"/>
              </a:defRPr>
            </a:lvl1pPr>
          </a:lstStyle>
          <a:p>
            <a:fld id="{7F50E8D8-EC4E-4CBE-B8AC-F793264CA148}" type="slidenum">
              <a:rPr lang="zh-CN" altLang="en-US" smtClean="0"/>
              <a:pPr/>
              <a:t>‹#›</a:t>
            </a:fld>
            <a:endParaRPr lang="zh-CN" altLang="en-US" dirty="0"/>
          </a:p>
        </p:txBody>
      </p:sp>
    </p:spTree>
    <p:extLst>
      <p:ext uri="{BB962C8B-B14F-4D97-AF65-F5344CB8AC3E}">
        <p14:creationId xmlns:p14="http://schemas.microsoft.com/office/powerpoint/2010/main" val="68766523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楷体" panose="02010609060101010101" pitchFamily="49" charset="-122"/>
        <a:ea typeface="楷体" panose="02010609060101010101" pitchFamily="49" charset="-122"/>
        <a:cs typeface="+mn-cs"/>
      </a:defRPr>
    </a:lvl1pPr>
    <a:lvl2pPr marL="457200" algn="l" defTabSz="914400" rtl="0" eaLnBrk="1" latinLnBrk="0" hangingPunct="1">
      <a:defRPr sz="1200" kern="1200">
        <a:solidFill>
          <a:schemeClr val="tx1"/>
        </a:solidFill>
        <a:latin typeface="楷体" panose="02010609060101010101" pitchFamily="49" charset="-122"/>
        <a:ea typeface="楷体" panose="02010609060101010101" pitchFamily="49" charset="-122"/>
        <a:cs typeface="+mn-cs"/>
      </a:defRPr>
    </a:lvl2pPr>
    <a:lvl3pPr marL="914400" algn="l" defTabSz="914400" rtl="0" eaLnBrk="1" latinLnBrk="0" hangingPunct="1">
      <a:defRPr sz="1200" kern="1200">
        <a:solidFill>
          <a:schemeClr val="tx1"/>
        </a:solidFill>
        <a:latin typeface="楷体" panose="02010609060101010101" pitchFamily="49" charset="-122"/>
        <a:ea typeface="楷体" panose="02010609060101010101" pitchFamily="49" charset="-122"/>
        <a:cs typeface="+mn-cs"/>
      </a:defRPr>
    </a:lvl3pPr>
    <a:lvl4pPr marL="1371600" algn="l" defTabSz="914400" rtl="0" eaLnBrk="1" latinLnBrk="0" hangingPunct="1">
      <a:defRPr sz="1200" kern="1200">
        <a:solidFill>
          <a:schemeClr val="tx1"/>
        </a:solidFill>
        <a:latin typeface="楷体" panose="02010609060101010101" pitchFamily="49" charset="-122"/>
        <a:ea typeface="楷体" panose="02010609060101010101" pitchFamily="49" charset="-122"/>
        <a:cs typeface="+mn-cs"/>
      </a:defRPr>
    </a:lvl4pPr>
    <a:lvl5pPr marL="1828800" algn="l" defTabSz="914400" rtl="0" eaLnBrk="1" latinLnBrk="0" hangingPunct="1">
      <a:defRPr sz="1200" kern="1200">
        <a:solidFill>
          <a:schemeClr val="tx1"/>
        </a:solidFill>
        <a:latin typeface="楷体" panose="02010609060101010101" pitchFamily="49" charset="-122"/>
        <a:ea typeface="楷体" panose="02010609060101010101" pitchFamily="49"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59B009C-72E8-4382-9196-B9BEC31DE2B3}"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我们的实验使用的综合工具是</a:t>
            </a:r>
            <a:r>
              <a:rPr lang="en-US" altLang="zh-CN" dirty="0"/>
              <a:t>intel </a:t>
            </a:r>
            <a:r>
              <a:rPr lang="zh-CN" altLang="en-US" dirty="0"/>
              <a:t>推出了</a:t>
            </a:r>
            <a:r>
              <a:rPr lang="en-US" altLang="zh-CN" dirty="0"/>
              <a:t>Quartus </a:t>
            </a:r>
            <a:r>
              <a:rPr lang="zh-CN" altLang="en-US" b="1" dirty="0">
                <a:solidFill>
                  <a:srgbClr val="FF0000"/>
                </a:solidFill>
              </a:rPr>
              <a:t>电子设计自动化开发软件</a:t>
            </a:r>
            <a:r>
              <a:rPr lang="zh-CN" altLang="en-US" dirty="0"/>
              <a:t>。它可以识别使用硬件描述语言写的硬件逻辑描述，或读取指定格式的</a:t>
            </a:r>
            <a:r>
              <a:rPr lang="zh-CN" altLang="en-US" b="1" dirty="0">
                <a:solidFill>
                  <a:srgbClr val="FF0000"/>
                </a:solidFill>
              </a:rPr>
              <a:t>电路图</a:t>
            </a:r>
            <a:r>
              <a:rPr lang="zh-CN" altLang="en-US" dirty="0"/>
              <a:t>；通过</a:t>
            </a:r>
            <a:r>
              <a:rPr lang="zh-CN" altLang="en-US" b="1" dirty="0">
                <a:solidFill>
                  <a:srgbClr val="FF0000"/>
                </a:solidFill>
              </a:rPr>
              <a:t>逻辑综合</a:t>
            </a:r>
            <a:r>
              <a:rPr lang="zh-CN" altLang="en-US" dirty="0"/>
              <a:t>最终生成配置文件，之后我们可以将配置文件下载到</a:t>
            </a:r>
            <a:r>
              <a:rPr lang="en-US" altLang="zh-CN" dirty="0"/>
              <a:t>FPGA</a:t>
            </a:r>
            <a:r>
              <a:rPr lang="zh-CN" altLang="en-US" dirty="0"/>
              <a:t>当中完成配置。</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这个软件也提供了逻辑电路的可视化设计以及向量波形的仿真等功能。</a:t>
            </a:r>
            <a:endParaRPr lang="zh-TW" altLang="en-US" dirty="0"/>
          </a:p>
          <a:p>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11</a:t>
            </a:fld>
            <a:endParaRPr lang="zh-CN" altLang="en-US"/>
          </a:p>
        </p:txBody>
      </p:sp>
    </p:spTree>
    <p:extLst>
      <p:ext uri="{BB962C8B-B14F-4D97-AF65-F5344CB8AC3E}">
        <p14:creationId xmlns:p14="http://schemas.microsoft.com/office/powerpoint/2010/main" val="31468332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首先、什么是</a:t>
            </a:r>
            <a:r>
              <a:rPr lang="en-US" altLang="zh-CN" dirty="0"/>
              <a:t>FPGA</a:t>
            </a:r>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12</a:t>
            </a:fld>
            <a:endParaRPr lang="zh-CN" altLang="en-US"/>
          </a:p>
        </p:txBody>
      </p:sp>
    </p:spTree>
    <p:extLst>
      <p:ext uri="{BB962C8B-B14F-4D97-AF65-F5344CB8AC3E}">
        <p14:creationId xmlns:p14="http://schemas.microsoft.com/office/powerpoint/2010/main" val="3450384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首先是</a:t>
            </a:r>
            <a:r>
              <a:rPr lang="zh-CN" altLang="zh-CN" sz="1200" dirty="0"/>
              <a:t>建立新项目</a:t>
            </a:r>
            <a:endParaRPr lang="en-US" altLang="zh-CN" sz="1200" dirty="0"/>
          </a:p>
          <a:p>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13</a:t>
            </a:fld>
            <a:endParaRPr lang="zh-CN" altLang="en-US"/>
          </a:p>
        </p:txBody>
      </p:sp>
    </p:spTree>
    <p:extLst>
      <p:ext uri="{BB962C8B-B14F-4D97-AF65-F5344CB8AC3E}">
        <p14:creationId xmlns:p14="http://schemas.microsoft.com/office/powerpoint/2010/main" val="31834017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r>
              <a:rPr lang="zh-CN" altLang="en-US" sz="1200" dirty="0"/>
              <a:t>打卡</a:t>
            </a:r>
            <a:r>
              <a:rPr lang="en-US" altLang="zh-CN" sz="1200" dirty="0">
                <a:solidFill>
                  <a:srgbClr val="FF0000"/>
                </a:solidFill>
              </a:rPr>
              <a:t>Quartus II 13.1</a:t>
            </a:r>
            <a:r>
              <a:rPr lang="zh-CN" altLang="en-US" sz="1200" dirty="0">
                <a:solidFill>
                  <a:srgbClr val="FF0000"/>
                </a:solidFill>
              </a:rPr>
              <a:t>之后会出现如下界面。</a:t>
            </a:r>
          </a:p>
          <a:p>
            <a:pPr eaLnBrk="1" hangingPunct="1"/>
            <a:r>
              <a:rPr lang="zh-CN" altLang="zh-CN" sz="1200" dirty="0"/>
              <a:t>单击图中间的“新建项目”选项</a:t>
            </a:r>
            <a:endParaRPr lang="en-US" altLang="zh-CN" sz="1200"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14</a:t>
            </a:fld>
            <a:endParaRPr lang="zh-CN" altLang="en-US"/>
          </a:p>
        </p:txBody>
      </p:sp>
    </p:spTree>
    <p:extLst>
      <p:ext uri="{BB962C8B-B14F-4D97-AF65-F5344CB8AC3E}">
        <p14:creationId xmlns:p14="http://schemas.microsoft.com/office/powerpoint/2010/main" val="11849569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r>
              <a:rPr lang="en-US" altLang="zh-CN" sz="1200" dirty="0"/>
              <a:t>Quartus</a:t>
            </a:r>
            <a:r>
              <a:rPr lang="zh-CN" altLang="zh-CN" sz="1200" dirty="0"/>
              <a:t>Ⅱ软件的工作对象是</a:t>
            </a:r>
            <a:r>
              <a:rPr lang="zh-CN" altLang="zh-CN" sz="1200" b="1" dirty="0">
                <a:solidFill>
                  <a:srgbClr val="FF0000"/>
                </a:solidFill>
              </a:rPr>
              <a:t>项目</a:t>
            </a:r>
            <a:r>
              <a:rPr lang="zh-CN" altLang="zh-CN" sz="1200" dirty="0"/>
              <a:t>，一个项目（</a:t>
            </a:r>
            <a:r>
              <a:rPr lang="en-US" altLang="zh-CN" sz="1200" dirty="0"/>
              <a:t>Project</a:t>
            </a:r>
            <a:r>
              <a:rPr lang="zh-CN" altLang="zh-CN" sz="1200" dirty="0"/>
              <a:t>）是一个系统设计的总和，包含了所有的子设计文件和设计项目中的所有辅助文件</a:t>
            </a:r>
            <a:r>
              <a:rPr lang="zh-CN" altLang="en-US" sz="1200" dirty="0"/>
              <a:t>。</a:t>
            </a:r>
            <a:endParaRPr lang="en-US" altLang="zh-CN" sz="1200" dirty="0"/>
          </a:p>
          <a:p>
            <a:pPr eaLnBrk="1" hangingPunct="1"/>
            <a:r>
              <a:rPr lang="zh-CN" altLang="en-US" dirty="0"/>
              <a:t>单击</a:t>
            </a:r>
            <a:r>
              <a:rPr lang="en-US" altLang="zh-CN" dirty="0"/>
              <a:t>Next</a:t>
            </a:r>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15</a:t>
            </a:fld>
            <a:endParaRPr lang="zh-CN" altLang="en-US"/>
          </a:p>
        </p:txBody>
      </p:sp>
    </p:spTree>
    <p:extLst>
      <p:ext uri="{BB962C8B-B14F-4D97-AF65-F5344CB8AC3E}">
        <p14:creationId xmlns:p14="http://schemas.microsoft.com/office/powerpoint/2010/main" val="14737724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dirty="0"/>
              <a:t>在进行一个逻辑设计时，首先要指定该设计的项目名称，</a:t>
            </a:r>
            <a:r>
              <a:rPr lang="zh-CN" altLang="zh-CN" sz="1200" b="1" dirty="0">
                <a:solidFill>
                  <a:srgbClr val="FF0000"/>
                </a:solidFill>
              </a:rPr>
              <a:t>对于每个新的项目应该建立一个单独的子目录</a:t>
            </a:r>
            <a:r>
              <a:rPr lang="zh-CN" altLang="zh-CN" sz="1200" dirty="0"/>
              <a:t>，以后所有与该项目有关的文件都将存在这个子目录下。</a:t>
            </a:r>
            <a:endParaRPr lang="en-US" altLang="zh-CN" dirty="0"/>
          </a:p>
          <a:p>
            <a:pPr marL="0" indent="0">
              <a:buNone/>
            </a:pPr>
            <a:r>
              <a:rPr lang="zh-CN" altLang="en-US" dirty="0"/>
              <a:t>我们依次填写</a:t>
            </a:r>
            <a:endParaRPr lang="en-US" altLang="zh-CN" dirty="0"/>
          </a:p>
          <a:p>
            <a:pPr marL="228600" indent="-228600">
              <a:buAutoNum type="arabicPeriod"/>
            </a:pPr>
            <a:r>
              <a:rPr lang="zh-CN" altLang="en-US" dirty="0"/>
              <a:t>项目路径</a:t>
            </a:r>
            <a:endParaRPr lang="en-US" altLang="zh-CN" dirty="0"/>
          </a:p>
          <a:p>
            <a:pPr marL="228600" indent="-228600">
              <a:buAutoNum type="arabicPeriod"/>
            </a:pPr>
            <a:r>
              <a:rPr lang="zh-CN" altLang="en-US" dirty="0"/>
              <a:t>项目名称</a:t>
            </a:r>
            <a:endParaRPr lang="en-US" altLang="zh-CN" dirty="0"/>
          </a:p>
          <a:p>
            <a:pPr marL="228600" indent="-228600">
              <a:buAutoNum type="arabicPeriod"/>
            </a:pPr>
            <a:r>
              <a:rPr lang="en-US" altLang="zh-CN" dirty="0"/>
              <a:t>Top-Design</a:t>
            </a:r>
            <a:r>
              <a:rPr lang="zh-CN" altLang="en-US" dirty="0"/>
              <a:t> 名称    </a:t>
            </a:r>
            <a:r>
              <a:rPr lang="en-US" altLang="zh-CN" dirty="0"/>
              <a:t>Top-Design </a:t>
            </a:r>
            <a:r>
              <a:rPr lang="zh-CN" altLang="en-US" dirty="0"/>
              <a:t>一般默认会和项目名称一样，填写项目名称时会自动填写。</a:t>
            </a:r>
            <a:endParaRPr lang="en-US" altLang="zh-CN" dirty="0"/>
          </a:p>
          <a:p>
            <a:pPr marL="228600" indent="-228600">
              <a:buAutoNum type="arabicPeriod"/>
            </a:pPr>
            <a:endParaRPr lang="en-US" altLang="zh-CN" dirty="0"/>
          </a:p>
          <a:p>
            <a:pPr marL="0" indent="0">
              <a:buNone/>
            </a:pPr>
            <a:r>
              <a:rPr lang="zh-CN" altLang="en-US" dirty="0"/>
              <a:t>填写完毕之后点击</a:t>
            </a:r>
            <a:r>
              <a:rPr lang="en-US" altLang="zh-CN" dirty="0"/>
              <a:t>next</a:t>
            </a:r>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16</a:t>
            </a:fld>
            <a:endParaRPr lang="zh-CN" altLang="en-US"/>
          </a:p>
        </p:txBody>
      </p:sp>
    </p:spTree>
    <p:extLst>
      <p:ext uri="{BB962C8B-B14F-4D97-AF65-F5344CB8AC3E}">
        <p14:creationId xmlns:p14="http://schemas.microsoft.com/office/powerpoint/2010/main" val="3448889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由于我们创建的是一个新的工程所以不用填</a:t>
            </a:r>
            <a:r>
              <a:rPr lang="en-US" altLang="zh-CN" sz="1200" dirty="0"/>
              <a:t>File name</a:t>
            </a:r>
            <a:r>
              <a:rPr lang="zh-CN" altLang="en-US" sz="1200" dirty="0"/>
              <a:t>，软件会直接分配一个缺省名称，直接</a:t>
            </a:r>
            <a:r>
              <a:rPr lang="zh-CN" altLang="zh-CN" sz="1200" dirty="0"/>
              <a:t>单击“</a:t>
            </a:r>
            <a:r>
              <a:rPr lang="en-US" altLang="zh-CN" sz="1200" dirty="0">
                <a:solidFill>
                  <a:srgbClr val="FF0000"/>
                </a:solidFill>
              </a:rPr>
              <a:t>NEXT</a:t>
            </a:r>
            <a:r>
              <a:rPr lang="zh-CN" altLang="zh-CN" sz="1200" dirty="0"/>
              <a:t>”按钮</a:t>
            </a:r>
            <a:r>
              <a:rPr lang="zh-CN" altLang="en-US" sz="1200" dirty="0"/>
              <a:t>。</a:t>
            </a:r>
            <a:endParaRPr lang="zh-CN" altLang="zh-CN" sz="1200" dirty="0"/>
          </a:p>
          <a:p>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17</a:t>
            </a:fld>
            <a:endParaRPr lang="zh-CN" altLang="en-US"/>
          </a:p>
        </p:txBody>
      </p:sp>
    </p:spTree>
    <p:extLst>
      <p:ext uri="{BB962C8B-B14F-4D97-AF65-F5344CB8AC3E}">
        <p14:creationId xmlns:p14="http://schemas.microsoft.com/office/powerpoint/2010/main" val="1404750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这一步是选择</a:t>
            </a:r>
            <a:r>
              <a:rPr lang="en-US" altLang="zh-CN" sz="1200" dirty="0"/>
              <a:t>FPGA</a:t>
            </a:r>
            <a:r>
              <a:rPr lang="zh-CN" altLang="en-US" sz="1200" dirty="0"/>
              <a:t>器件，我们要选择和试验箱上同型号的器件</a:t>
            </a:r>
            <a:endParaRPr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选择 </a:t>
            </a:r>
            <a:r>
              <a:rPr lang="en-US" altLang="zh-CN" sz="1200" dirty="0"/>
              <a:t>Family: </a:t>
            </a:r>
            <a:r>
              <a:rPr lang="en-US" altLang="zh-CN" sz="1200" b="1" dirty="0">
                <a:solidFill>
                  <a:srgbClr val="FF0000"/>
                </a:solidFill>
              </a:rPr>
              <a:t>Cyclone IV E </a:t>
            </a:r>
            <a:r>
              <a:rPr lang="zh-CN" altLang="en-US" sz="1200" b="1" dirty="0">
                <a:solidFill>
                  <a:srgbClr val="FF0000"/>
                </a:solidFill>
              </a:rPr>
              <a:t>系列 </a:t>
            </a:r>
            <a:r>
              <a:rPr lang="en-US" altLang="zh-CN" sz="1200" b="1" dirty="0">
                <a:solidFill>
                  <a:srgbClr val="FF0000"/>
                </a:solidFill>
              </a:rPr>
              <a:t>EP4CE6E22C8</a:t>
            </a:r>
            <a:r>
              <a:rPr lang="zh-CN" altLang="en-US" sz="1200" dirty="0"/>
              <a:t>。选择完成后，点击</a:t>
            </a:r>
            <a:r>
              <a:rPr lang="en-US" altLang="zh-CN" sz="1200" dirty="0">
                <a:solidFill>
                  <a:srgbClr val="FF0000"/>
                </a:solidFill>
              </a:rPr>
              <a:t>Finish</a:t>
            </a:r>
            <a:r>
              <a:rPr lang="zh-CN" altLang="en-US" sz="1200" dirty="0"/>
              <a:t>。</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18</a:t>
            </a:fld>
            <a:endParaRPr lang="zh-CN" altLang="en-US"/>
          </a:p>
        </p:txBody>
      </p:sp>
    </p:spTree>
    <p:extLst>
      <p:ext uri="{BB962C8B-B14F-4D97-AF65-F5344CB8AC3E}">
        <p14:creationId xmlns:p14="http://schemas.microsoft.com/office/powerpoint/2010/main" val="35224203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创建完成之后我们会看到如下界面，此时这个项目是空白的，没有任何设计。所以我们需要添加原理图或者硬件描述。我们的实验推荐是直接使用原理图进行设计，如果想尝试用硬件描述语言设计的同学可以学习一下</a:t>
            </a:r>
            <a:r>
              <a:rPr lang="en-US" altLang="zh-CN" dirty="0"/>
              <a:t>Verilog </a:t>
            </a:r>
            <a:r>
              <a:rPr lang="zh-CN" altLang="en-US" dirty="0"/>
              <a:t>或者 </a:t>
            </a:r>
            <a:r>
              <a:rPr lang="en-US" altLang="zh-CN" dirty="0"/>
              <a:t>VHDL</a:t>
            </a:r>
            <a:r>
              <a:rPr lang="zh-CN" altLang="en-US" dirty="0"/>
              <a:t>语法。今天的介绍还是以原理图为例。</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19</a:t>
            </a:fld>
            <a:endParaRPr lang="zh-CN" altLang="en-US"/>
          </a:p>
        </p:txBody>
      </p:sp>
    </p:spTree>
    <p:extLst>
      <p:ext uri="{BB962C8B-B14F-4D97-AF65-F5344CB8AC3E}">
        <p14:creationId xmlns:p14="http://schemas.microsoft.com/office/powerpoint/2010/main" val="2632889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单击</a:t>
            </a:r>
            <a:r>
              <a:rPr lang="en-US" altLang="zh-CN" dirty="0"/>
              <a:t>File</a:t>
            </a:r>
            <a:r>
              <a:rPr lang="zh-CN" altLang="en-US" dirty="0"/>
              <a:t>菜单 选择 </a:t>
            </a:r>
            <a:r>
              <a:rPr lang="en-US" altLang="zh-CN" dirty="0"/>
              <a:t>New</a:t>
            </a:r>
            <a:r>
              <a:rPr lang="zh-CN" altLang="en-US" dirty="0"/>
              <a:t>选项     会出现右图的界面。之后选择</a:t>
            </a:r>
            <a:r>
              <a:rPr lang="en-US" altLang="zh-CN" dirty="0">
                <a:solidFill>
                  <a:srgbClr val="FF0000"/>
                </a:solidFill>
              </a:rPr>
              <a:t>Block Diagram File</a:t>
            </a:r>
            <a:endParaRPr lang="zh-CN" altLang="en-US" b="1" dirty="0">
              <a:solidFill>
                <a:srgbClr val="FF0000"/>
              </a:solidFill>
            </a:endParaRPr>
          </a:p>
        </p:txBody>
      </p:sp>
      <p:sp>
        <p:nvSpPr>
          <p:cNvPr id="4" name="灯片编号占位符 3"/>
          <p:cNvSpPr>
            <a:spLocks noGrp="1"/>
          </p:cNvSpPr>
          <p:nvPr>
            <p:ph type="sldNum" sz="quarter" idx="5"/>
          </p:nvPr>
        </p:nvSpPr>
        <p:spPr/>
        <p:txBody>
          <a:bodyPr/>
          <a:lstStyle/>
          <a:p>
            <a:fld id="{7F50E8D8-EC4E-4CBE-B8AC-F793264CA148}" type="slidenum">
              <a:rPr lang="zh-CN" altLang="en-US" smtClean="0"/>
              <a:t>20</a:t>
            </a:fld>
            <a:endParaRPr lang="zh-CN" altLang="en-US"/>
          </a:p>
        </p:txBody>
      </p:sp>
    </p:spTree>
    <p:extLst>
      <p:ext uri="{BB962C8B-B14F-4D97-AF65-F5344CB8AC3E}">
        <p14:creationId xmlns:p14="http://schemas.microsoft.com/office/powerpoint/2010/main" val="808777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首先我会简单介绍一下</a:t>
            </a:r>
            <a:r>
              <a:rPr lang="en-US" altLang="zh-CN" dirty="0"/>
              <a:t>FPGA</a:t>
            </a:r>
            <a:r>
              <a:rPr lang="zh-CN" altLang="en-US" dirty="0"/>
              <a:t>的功能，之后，我会介绍</a:t>
            </a:r>
            <a:r>
              <a:rPr lang="en-US" altLang="zh-CN" dirty="0"/>
              <a:t>FPGA</a:t>
            </a:r>
            <a:r>
              <a:rPr lang="zh-CN" altLang="en-US" dirty="0"/>
              <a:t>的综合流程，最后，我会介绍</a:t>
            </a:r>
            <a:r>
              <a:rPr lang="en-US" altLang="zh-CN" dirty="0"/>
              <a:t>Quartus</a:t>
            </a:r>
            <a:r>
              <a:rPr lang="zh-CN" altLang="en-US" dirty="0"/>
              <a:t>的使用方法，包括创建工程，绘制原理图，仿真验证，下载配置文件，创建元件符号。</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2</a:t>
            </a:fld>
            <a:endParaRPr lang="zh-CN" altLang="en-US"/>
          </a:p>
        </p:txBody>
      </p:sp>
    </p:spTree>
    <p:extLst>
      <p:ext uri="{BB962C8B-B14F-4D97-AF65-F5344CB8AC3E}">
        <p14:creationId xmlns:p14="http://schemas.microsoft.com/office/powerpoint/2010/main" val="27337327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这样我们创建了一个绘制原理的画布，双击画布会出现一个对话框。在</a:t>
            </a:r>
            <a:r>
              <a:rPr lang="en-US" altLang="zh-CN" dirty="0"/>
              <a:t>name</a:t>
            </a:r>
            <a:r>
              <a:rPr lang="zh-CN" altLang="en-US" dirty="0"/>
              <a:t>栏填写需要器件的名称就可以在红色区域</a:t>
            </a:r>
            <a:r>
              <a:rPr lang="en-US" altLang="zh-CN" dirty="0"/>
              <a:t>2</a:t>
            </a:r>
            <a:r>
              <a:rPr lang="zh-CN" altLang="en-US" dirty="0"/>
              <a:t>内看到需要的器件。</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21</a:t>
            </a:fld>
            <a:endParaRPr lang="zh-CN" altLang="en-US"/>
          </a:p>
        </p:txBody>
      </p:sp>
    </p:spTree>
    <p:extLst>
      <p:ext uri="{BB962C8B-B14F-4D97-AF65-F5344CB8AC3E}">
        <p14:creationId xmlns:p14="http://schemas.microsoft.com/office/powerpoint/2010/main" val="21304491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 我用一个</a:t>
            </a:r>
            <a:r>
              <a:rPr lang="en-US" altLang="zh-CN" dirty="0"/>
              <a:t>A</a:t>
            </a:r>
            <a:r>
              <a:rPr lang="zh-CN" altLang="en-US" dirty="0"/>
              <a:t>与</a:t>
            </a:r>
            <a:r>
              <a:rPr lang="en-US" altLang="zh-CN" dirty="0"/>
              <a:t>B</a:t>
            </a:r>
            <a:r>
              <a:rPr lang="zh-CN" altLang="en-US" dirty="0"/>
              <a:t>逻辑简单介绍一下这么绘制原理图。</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22</a:t>
            </a:fld>
            <a:endParaRPr lang="zh-CN" altLang="en-US"/>
          </a:p>
        </p:txBody>
      </p:sp>
    </p:spTree>
    <p:extLst>
      <p:ext uri="{BB962C8B-B14F-4D97-AF65-F5344CB8AC3E}">
        <p14:creationId xmlns:p14="http://schemas.microsoft.com/office/powerpoint/2010/main" val="2097221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首先、对于一个逻辑不管里面多么复杂，总有一个输入输出。那么 我们先创建输入 输出接口。  输入的名称是</a:t>
            </a:r>
            <a:r>
              <a:rPr lang="en-US" altLang="zh-CN" dirty="0"/>
              <a:t>input  </a:t>
            </a:r>
            <a:r>
              <a:rPr lang="zh-CN" altLang="en-US" dirty="0"/>
              <a:t>输出是</a:t>
            </a:r>
            <a:r>
              <a:rPr lang="en-US" altLang="zh-CN" dirty="0"/>
              <a:t>output  Y=A</a:t>
            </a:r>
            <a:r>
              <a:rPr lang="zh-CN" altLang="en-US" dirty="0"/>
              <a:t>与</a:t>
            </a:r>
            <a:r>
              <a:rPr lang="en-US" altLang="zh-CN" dirty="0"/>
              <a:t>B  </a:t>
            </a:r>
            <a:r>
              <a:rPr lang="zh-CN" altLang="en-US" dirty="0"/>
              <a:t>需要两个输入  </a:t>
            </a:r>
            <a:r>
              <a:rPr lang="en-US" altLang="zh-CN" dirty="0"/>
              <a:t>A  B   </a:t>
            </a:r>
            <a:r>
              <a:rPr lang="zh-CN" altLang="en-US" dirty="0"/>
              <a:t>和一个输出  </a:t>
            </a:r>
            <a:r>
              <a:rPr lang="en-US" altLang="zh-CN" dirty="0"/>
              <a:t>Y</a:t>
            </a:r>
            <a:r>
              <a:rPr lang="zh-CN" altLang="en-US" dirty="0"/>
              <a:t>。  之后定义好接口之后我们开始显示内部逻辑。这个例子比较简单就是一个与的逻辑所以直接创建一个与门就能实现。注意二输入与门的名称是</a:t>
            </a:r>
            <a:r>
              <a:rPr lang="en-US" altLang="zh-CN" dirty="0"/>
              <a:t>AND2   </a:t>
            </a:r>
            <a:r>
              <a:rPr lang="zh-CN" altLang="en-US" dirty="0"/>
              <a:t>具体器件的名称大家可以到网上查一下。比如</a:t>
            </a:r>
            <a:r>
              <a:rPr lang="en-US" altLang="zh-CN" dirty="0"/>
              <a:t>74138</a:t>
            </a:r>
            <a:r>
              <a:rPr lang="zh-CN" altLang="en-US" dirty="0"/>
              <a:t>在</a:t>
            </a:r>
            <a:r>
              <a:rPr lang="en-US" altLang="zh-CN" dirty="0"/>
              <a:t>Quartus</a:t>
            </a:r>
            <a:r>
              <a:rPr lang="zh-CN" altLang="en-US" dirty="0"/>
              <a:t>里面叫</a:t>
            </a:r>
            <a:r>
              <a:rPr lang="en-US" altLang="zh-CN" dirty="0"/>
              <a:t>74ls138.</a:t>
            </a:r>
            <a:r>
              <a:rPr lang="zh-CN" altLang="en-US" dirty="0"/>
              <a:t>这个也没有规律，使用时候看帮助或者查官方手册才行。</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23</a:t>
            </a:fld>
            <a:endParaRPr lang="zh-CN" altLang="en-US"/>
          </a:p>
        </p:txBody>
      </p:sp>
    </p:spTree>
    <p:extLst>
      <p:ext uri="{BB962C8B-B14F-4D97-AF65-F5344CB8AC3E}">
        <p14:creationId xmlns:p14="http://schemas.microsoft.com/office/powerpoint/2010/main" val="39122277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这是选择好的器件，但是他们之间需要连接才能有确定的数据流向。</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24</a:t>
            </a:fld>
            <a:endParaRPr lang="zh-CN" altLang="en-US"/>
          </a:p>
        </p:txBody>
      </p:sp>
    </p:spTree>
    <p:extLst>
      <p:ext uri="{BB962C8B-B14F-4D97-AF65-F5344CB8AC3E}">
        <p14:creationId xmlns:p14="http://schemas.microsoft.com/office/powerpoint/2010/main" val="29352565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连接的方式有三种，</a:t>
            </a:r>
            <a:endParaRPr lang="en-US" altLang="zh-CN" dirty="0"/>
          </a:p>
          <a:p>
            <a:r>
              <a:rPr lang="zh-CN" altLang="en-US" dirty="0"/>
              <a:t>第一种</a:t>
            </a:r>
            <a:endParaRPr lang="en-US" altLang="zh-CN" dirty="0"/>
          </a:p>
          <a:p>
            <a:r>
              <a:rPr lang="zh-CN" altLang="en-US" dirty="0"/>
              <a:t>把鼠标放到接口处，鼠标会自动变为连线按钮，然后拖动鼠标连接到需要连接的目标端口就行。</a:t>
            </a:r>
            <a:endParaRPr lang="en-US" altLang="zh-CN" dirty="0"/>
          </a:p>
          <a:p>
            <a:r>
              <a:rPr lang="zh-CN" altLang="en-US" dirty="0"/>
              <a:t>第二种</a:t>
            </a:r>
            <a:endParaRPr lang="en-US" altLang="zh-CN" dirty="0"/>
          </a:p>
          <a:p>
            <a:r>
              <a:rPr lang="zh-CN" altLang="en-US" dirty="0"/>
              <a:t>用鼠标拖动器件，将器件的端口与目标端口放在一起，之后再移走就行出现连线。</a:t>
            </a:r>
            <a:endParaRPr lang="en-US" altLang="zh-CN" dirty="0"/>
          </a:p>
          <a:p>
            <a:r>
              <a:rPr lang="zh-CN" altLang="en-US" dirty="0"/>
              <a:t>第三种</a:t>
            </a:r>
            <a:endParaRPr lang="en-US" altLang="zh-CN" dirty="0"/>
          </a:p>
          <a:p>
            <a:r>
              <a:rPr lang="zh-CN" altLang="en-US" dirty="0"/>
              <a:t>通过命名的方式，</a:t>
            </a:r>
            <a:r>
              <a:rPr lang="zh-CN" altLang="en-US" sz="1200" dirty="0"/>
              <a:t>相同名称连接线或端口综合工具会感知到他们的连接关系</a:t>
            </a:r>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25</a:t>
            </a:fld>
            <a:endParaRPr lang="zh-CN" altLang="en-US"/>
          </a:p>
        </p:txBody>
      </p:sp>
    </p:spTree>
    <p:extLst>
      <p:ext uri="{BB962C8B-B14F-4D97-AF65-F5344CB8AC3E}">
        <p14:creationId xmlns:p14="http://schemas.microsoft.com/office/powerpoint/2010/main" val="27382794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这是连线完成的设计</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26</a:t>
            </a:fld>
            <a:endParaRPr lang="zh-CN" altLang="en-US"/>
          </a:p>
        </p:txBody>
      </p:sp>
    </p:spTree>
    <p:extLst>
      <p:ext uri="{BB962C8B-B14F-4D97-AF65-F5344CB8AC3E}">
        <p14:creationId xmlns:p14="http://schemas.microsoft.com/office/powerpoint/2010/main" val="30521790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这里再详细介绍一下方式三  命名的方式。  这个方法在设计复杂的项目时可能会用到。如果有一组输入 或者一组数据线时我们可以采用这种命名方式。比如图中有</a:t>
            </a:r>
            <a:r>
              <a:rPr lang="en-US" altLang="zh-CN" dirty="0"/>
              <a:t>7</a:t>
            </a:r>
            <a:r>
              <a:rPr lang="zh-CN" altLang="en-US" dirty="0"/>
              <a:t>个输入，那么</a:t>
            </a:r>
            <a:r>
              <a:rPr lang="en-US" altLang="zh-CN" dirty="0"/>
              <a:t>input</a:t>
            </a:r>
            <a:r>
              <a:rPr lang="zh-CN" altLang="en-US" dirty="0"/>
              <a:t>就可以写成</a:t>
            </a:r>
            <a:r>
              <a:rPr lang="en-US" altLang="zh-CN" dirty="0"/>
              <a:t>in[7..0]</a:t>
            </a:r>
            <a:r>
              <a:rPr lang="zh-CN" altLang="en-US" dirty="0"/>
              <a:t>这样综合工具在逻辑综合过程中就会把自动把他当作</a:t>
            </a:r>
            <a:r>
              <a:rPr lang="en-US" altLang="zh-CN" dirty="0"/>
              <a:t>in7 6 5 4 3 2 1 0 </a:t>
            </a:r>
            <a:r>
              <a:rPr lang="zh-CN" altLang="en-US" dirty="0"/>
              <a:t>这种多扇入的器件扇出也是</a:t>
            </a:r>
            <a:r>
              <a:rPr lang="en-US" altLang="zh-CN" dirty="0"/>
              <a:t>8</a:t>
            </a:r>
            <a:r>
              <a:rPr lang="zh-CN" altLang="en-US" dirty="0"/>
              <a:t>位 那么数据线就不能是单线，而是总线。    假如我们想要提取总线中的低两位做运算，按照相同名字的端口会被视为相同连接的原则 可以按照总线的名字加编号 </a:t>
            </a:r>
            <a:r>
              <a:rPr lang="en-US" altLang="zh-CN" dirty="0" err="1"/>
              <a:t>W_Bus</a:t>
            </a:r>
            <a:r>
              <a:rPr lang="en-US" altLang="zh-CN" dirty="0"/>
              <a:t>[0] </a:t>
            </a:r>
            <a:r>
              <a:rPr lang="en-US" altLang="zh-CN" dirty="0" err="1"/>
              <a:t>W_Bus</a:t>
            </a:r>
            <a:r>
              <a:rPr lang="en-US" altLang="zh-CN" dirty="0"/>
              <a:t>[1]  </a:t>
            </a:r>
            <a:r>
              <a:rPr lang="zh-CN" altLang="en-US" dirty="0"/>
              <a:t>提取总线的低两位。</a:t>
            </a:r>
            <a:endParaRPr lang="en-US" altLang="zh-CN"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27</a:t>
            </a:fld>
            <a:endParaRPr lang="zh-CN" altLang="en-US"/>
          </a:p>
        </p:txBody>
      </p:sp>
    </p:spTree>
    <p:extLst>
      <p:ext uri="{BB962C8B-B14F-4D97-AF65-F5344CB8AC3E}">
        <p14:creationId xmlns:p14="http://schemas.microsoft.com/office/powerpoint/2010/main" val="25251285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连线完成之后开始进行编译，点击编译按钮进入编译环节，可以直接在左侧边栏看到编译进度。</a:t>
            </a:r>
            <a:endParaRPr lang="en-US" altLang="zh-CN" dirty="0"/>
          </a:p>
          <a:p>
            <a:r>
              <a:rPr lang="zh-CN" altLang="en-US" dirty="0"/>
              <a:t>需要注意的一点时，编译只能找到非法连接但是不能找到你的逻辑错误。也不能解决</a:t>
            </a:r>
            <a:r>
              <a:rPr lang="zh-CN" altLang="en-US" b="1" dirty="0"/>
              <a:t>数字电路中的竞争与冒险。</a:t>
            </a:r>
            <a:endParaRPr lang="zh-CN" altLang="en-US" b="0"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28</a:t>
            </a:fld>
            <a:endParaRPr lang="zh-CN" altLang="en-US"/>
          </a:p>
        </p:txBody>
      </p:sp>
    </p:spTree>
    <p:extLst>
      <p:ext uri="{BB962C8B-B14F-4D97-AF65-F5344CB8AC3E}">
        <p14:creationId xmlns:p14="http://schemas.microsoft.com/office/powerpoint/2010/main" val="18410001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编译完成之后无论时编译成功还是失败都会在</a:t>
            </a:r>
            <a:r>
              <a:rPr lang="en-US" altLang="zh-CN" dirty="0"/>
              <a:t>message</a:t>
            </a:r>
            <a:r>
              <a:rPr lang="zh-CN" altLang="en-US" dirty="0"/>
              <a:t>栏提示状态。如果成功的话还会反馈</a:t>
            </a:r>
            <a:r>
              <a:rPr lang="en-US" altLang="zh-CN" dirty="0"/>
              <a:t>FPGA</a:t>
            </a:r>
            <a:r>
              <a:rPr lang="zh-CN" altLang="en-US" dirty="0"/>
              <a:t>资源的使用情况。</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29</a:t>
            </a:fld>
            <a:endParaRPr lang="zh-CN" altLang="en-US"/>
          </a:p>
        </p:txBody>
      </p:sp>
    </p:spTree>
    <p:extLst>
      <p:ext uri="{BB962C8B-B14F-4D97-AF65-F5344CB8AC3E}">
        <p14:creationId xmlns:p14="http://schemas.microsoft.com/office/powerpoint/2010/main" val="26174774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dirty="0"/>
              <a:t>仿真验证是</a:t>
            </a:r>
            <a:r>
              <a:rPr lang="en-US" altLang="zh-CN" sz="1200" dirty="0"/>
              <a:t>EDA</a:t>
            </a:r>
            <a:r>
              <a:rPr lang="zh-CN" altLang="zh-CN" sz="1200" dirty="0"/>
              <a:t>设计技术的重要特征。</a:t>
            </a:r>
            <a:endParaRPr lang="en-US" altLang="zh-CN" sz="1200" dirty="0"/>
          </a:p>
          <a:p>
            <a:r>
              <a:rPr lang="zh-CN" altLang="zh-CN" sz="1200" dirty="0"/>
              <a:t>在完成了设计项目的输入、综合以及布局布线等步骤以后，则可以使用</a:t>
            </a:r>
            <a:r>
              <a:rPr lang="en-US" altLang="zh-CN" sz="1200" dirty="0"/>
              <a:t>EDA</a:t>
            </a:r>
            <a:r>
              <a:rPr lang="zh-CN" altLang="zh-CN" sz="1200" dirty="0"/>
              <a:t>仿真工具或</a:t>
            </a:r>
            <a:r>
              <a:rPr lang="en-US" altLang="zh-CN" sz="1200" dirty="0"/>
              <a:t>Quartus</a:t>
            </a:r>
            <a:r>
              <a:rPr lang="zh-CN" altLang="zh-CN" sz="1200" dirty="0"/>
              <a:t>Ⅱ仿真器对设计项目的功能进行仿真，以检查设计结果正确如否。</a:t>
            </a:r>
            <a:endParaRPr lang="en-US" altLang="zh-CN" sz="1200" dirty="0"/>
          </a:p>
          <a:p>
            <a:r>
              <a:rPr lang="zh-CN" altLang="zh-CN" sz="1200" dirty="0"/>
              <a:t>下面介绍在</a:t>
            </a:r>
            <a:r>
              <a:rPr lang="en-US" altLang="zh-CN" sz="1200" dirty="0"/>
              <a:t>Quartus</a:t>
            </a:r>
            <a:r>
              <a:rPr lang="zh-CN" altLang="zh-CN" sz="1200" dirty="0"/>
              <a:t>Ⅱ仿真器中对设计项目进行仿真验证的方法。</a:t>
            </a:r>
          </a:p>
          <a:p>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30</a:t>
            </a:fld>
            <a:endParaRPr lang="zh-CN" altLang="en-US"/>
          </a:p>
        </p:txBody>
      </p:sp>
    </p:spTree>
    <p:extLst>
      <p:ext uri="{BB962C8B-B14F-4D97-AF65-F5344CB8AC3E}">
        <p14:creationId xmlns:p14="http://schemas.microsoft.com/office/powerpoint/2010/main" val="2076502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首先、什么是</a:t>
            </a:r>
            <a:r>
              <a:rPr lang="en-US" altLang="zh-CN" dirty="0"/>
              <a:t>FPGA</a:t>
            </a:r>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3</a:t>
            </a:fld>
            <a:endParaRPr lang="zh-CN" altLang="en-US"/>
          </a:p>
        </p:txBody>
      </p:sp>
    </p:spTree>
    <p:extLst>
      <p:ext uri="{BB962C8B-B14F-4D97-AF65-F5344CB8AC3E}">
        <p14:creationId xmlns:p14="http://schemas.microsoft.com/office/powerpoint/2010/main" val="20039876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首先时创建仿真波形图，和创建原理图一样，单击</a:t>
            </a:r>
            <a:r>
              <a:rPr lang="en-US" altLang="zh-CN" dirty="0"/>
              <a:t>File</a:t>
            </a:r>
            <a:r>
              <a:rPr lang="zh-CN" altLang="en-US" dirty="0"/>
              <a:t>菜单选择</a:t>
            </a:r>
            <a:r>
              <a:rPr lang="en-US" altLang="zh-CN" sz="1200" b="1" dirty="0">
                <a:solidFill>
                  <a:srgbClr val="FF0000"/>
                </a:solidFill>
              </a:rPr>
              <a:t>University Program VMF</a:t>
            </a:r>
            <a:r>
              <a:rPr lang="zh-CN" altLang="en-US" sz="1200" b="0" dirty="0">
                <a:solidFill>
                  <a:srgbClr val="FF0000"/>
                </a:solidFill>
              </a:rPr>
              <a:t>文件，</a:t>
            </a:r>
            <a:endParaRPr lang="zh-CN" altLang="en-US" b="0"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31</a:t>
            </a:fld>
            <a:endParaRPr lang="zh-CN" altLang="en-US"/>
          </a:p>
        </p:txBody>
      </p:sp>
    </p:spTree>
    <p:extLst>
      <p:ext uri="{BB962C8B-B14F-4D97-AF65-F5344CB8AC3E}">
        <p14:creationId xmlns:p14="http://schemas.microsoft.com/office/powerpoint/2010/main" val="42342946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之后会出现如图的对话框，先双击侧边栏选择观察的输入输出端口。双击之后会出现这样的对话框，单机</a:t>
            </a:r>
            <a:r>
              <a:rPr lang="en-US" altLang="zh-CN" dirty="0"/>
              <a:t>List</a:t>
            </a:r>
            <a:r>
              <a:rPr lang="zh-CN" altLang="en-US" dirty="0"/>
              <a:t>选择</a:t>
            </a:r>
            <a:r>
              <a:rPr lang="en-US" altLang="zh-CN" dirty="0"/>
              <a:t>input</a:t>
            </a:r>
            <a:r>
              <a:rPr lang="zh-CN" altLang="en-US" dirty="0"/>
              <a:t>和</a:t>
            </a:r>
            <a:r>
              <a:rPr lang="en-US" altLang="zh-CN" dirty="0"/>
              <a:t>output</a:t>
            </a:r>
          </a:p>
          <a:p>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32</a:t>
            </a:fld>
            <a:endParaRPr lang="zh-CN" altLang="en-US"/>
          </a:p>
        </p:txBody>
      </p:sp>
    </p:spTree>
    <p:extLst>
      <p:ext uri="{BB962C8B-B14F-4D97-AF65-F5344CB8AC3E}">
        <p14:creationId xmlns:p14="http://schemas.microsoft.com/office/powerpoint/2010/main" val="8316496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之后设置仿真输入，设置时候要尽可能的覆盖到各种情况。</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33</a:t>
            </a:fld>
            <a:endParaRPr lang="zh-CN" altLang="en-US"/>
          </a:p>
        </p:txBody>
      </p:sp>
    </p:spTree>
    <p:extLst>
      <p:ext uri="{BB962C8B-B14F-4D97-AF65-F5344CB8AC3E}">
        <p14:creationId xmlns:p14="http://schemas.microsoft.com/office/powerpoint/2010/main" val="20710990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之后点击功能方正按钮就可以进行仿真，这是仿真结果，我们可以检查每个</a:t>
            </a:r>
            <a:r>
              <a:rPr lang="en-US" altLang="zh-CN" dirty="0"/>
              <a:t>output</a:t>
            </a:r>
            <a:r>
              <a:rPr lang="zh-CN" altLang="en-US" dirty="0"/>
              <a:t>的逻辑是否符合预期。</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34</a:t>
            </a:fld>
            <a:endParaRPr lang="zh-CN" altLang="en-US"/>
          </a:p>
        </p:txBody>
      </p:sp>
    </p:spTree>
    <p:extLst>
      <p:ext uri="{BB962C8B-B14F-4D97-AF65-F5344CB8AC3E}">
        <p14:creationId xmlns:p14="http://schemas.microsoft.com/office/powerpoint/2010/main" val="33322401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这里强调一下就是，如果是</a:t>
            </a:r>
            <a:r>
              <a:rPr lang="en-US" altLang="zh-CN" dirty="0" err="1"/>
              <a:t>clk</a:t>
            </a:r>
            <a:r>
              <a:rPr lang="zh-CN" altLang="en-US" dirty="0"/>
              <a:t>输入可以直接设置周期和占空比。</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35</a:t>
            </a:fld>
            <a:endParaRPr lang="zh-CN" altLang="en-US"/>
          </a:p>
        </p:txBody>
      </p:sp>
    </p:spTree>
    <p:extLst>
      <p:ext uri="{BB962C8B-B14F-4D97-AF65-F5344CB8AC3E}">
        <p14:creationId xmlns:p14="http://schemas.microsoft.com/office/powerpoint/2010/main" val="17799959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仿真验证之后可以确定设计逻辑上是没有问题了。接下来就是把电路设计配置到试验箱上了。</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36</a:t>
            </a:fld>
            <a:endParaRPr lang="zh-CN" altLang="en-US"/>
          </a:p>
        </p:txBody>
      </p:sp>
    </p:spTree>
    <p:extLst>
      <p:ext uri="{BB962C8B-B14F-4D97-AF65-F5344CB8AC3E}">
        <p14:creationId xmlns:p14="http://schemas.microsoft.com/office/powerpoint/2010/main" val="20603413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目前我们设计中的</a:t>
            </a:r>
            <a:r>
              <a:rPr lang="en-US" altLang="zh-CN" dirty="0"/>
              <a:t>input</a:t>
            </a:r>
            <a:r>
              <a:rPr lang="zh-CN" altLang="en-US" dirty="0"/>
              <a:t>和</a:t>
            </a:r>
            <a:r>
              <a:rPr lang="en-US" altLang="zh-CN" dirty="0"/>
              <a:t>output</a:t>
            </a:r>
            <a:r>
              <a:rPr lang="zh-CN" altLang="en-US" dirty="0"/>
              <a:t>还没有分配芯片的</a:t>
            </a:r>
            <a:r>
              <a:rPr lang="en-US" altLang="zh-CN" dirty="0"/>
              <a:t>I/O</a:t>
            </a:r>
            <a:r>
              <a:rPr lang="zh-CN" altLang="en-US" dirty="0"/>
              <a:t>。接下来的工作就是分配物理</a:t>
            </a:r>
            <a:r>
              <a:rPr lang="en-US" altLang="zh-CN" dirty="0"/>
              <a:t>IO</a:t>
            </a:r>
            <a:r>
              <a:rPr lang="zh-CN" altLang="en-US" dirty="0"/>
              <a:t>到逻辑设计当中。</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37</a:t>
            </a:fld>
            <a:endParaRPr lang="zh-CN" altLang="en-US"/>
          </a:p>
        </p:txBody>
      </p:sp>
    </p:spTree>
    <p:extLst>
      <p:ext uri="{BB962C8B-B14F-4D97-AF65-F5344CB8AC3E}">
        <p14:creationId xmlns:p14="http://schemas.microsoft.com/office/powerpoint/2010/main" val="36348709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在讲分配引进之前我先简单介绍一下试验箱。试验箱包括两个部分  蓝色的核心板和绿色的扩展板。核心版上搭载了一颗</a:t>
            </a:r>
            <a:r>
              <a:rPr lang="en-US" altLang="zh-CN" dirty="0"/>
              <a:t>FPGA</a:t>
            </a:r>
            <a:r>
              <a:rPr lang="zh-CN" altLang="en-US" dirty="0"/>
              <a:t>芯片，我们在创建工程时选择的那个</a:t>
            </a:r>
            <a:r>
              <a:rPr lang="en-US" altLang="zh-CN" dirty="0"/>
              <a:t>EP6CE422C8</a:t>
            </a:r>
            <a:r>
              <a:rPr lang="zh-CN" altLang="en-US" dirty="0"/>
              <a:t>就行这个</a:t>
            </a:r>
            <a:r>
              <a:rPr lang="en-US" altLang="zh-CN" dirty="0"/>
              <a:t>FPGA</a:t>
            </a:r>
            <a:r>
              <a:rPr lang="zh-CN" altLang="en-US" dirty="0"/>
              <a:t>芯片的型号。核心版的</a:t>
            </a:r>
            <a:r>
              <a:rPr lang="en-US" altLang="zh-CN" dirty="0" err="1"/>
              <a:t>io</a:t>
            </a:r>
            <a:r>
              <a:rPr lang="zh-CN" altLang="en-US" dirty="0"/>
              <a:t>通过排线接到了扩展板。而我们实验主要用到的扩展功能区主要集中在这两个部分。区域</a:t>
            </a:r>
            <a:r>
              <a:rPr lang="en-US" altLang="zh-CN" dirty="0"/>
              <a:t>1</a:t>
            </a:r>
            <a:r>
              <a:rPr lang="zh-CN" altLang="en-US" dirty="0"/>
              <a:t>是一些开关和</a:t>
            </a:r>
            <a:r>
              <a:rPr lang="en-US" altLang="zh-CN" dirty="0"/>
              <a:t>IO</a:t>
            </a:r>
            <a:r>
              <a:rPr lang="zh-CN" altLang="en-US" dirty="0"/>
              <a:t>，这里的</a:t>
            </a:r>
            <a:r>
              <a:rPr lang="en-US" altLang="zh-CN" dirty="0"/>
              <a:t>IO</a:t>
            </a:r>
            <a:r>
              <a:rPr lang="zh-CN" altLang="en-US" dirty="0"/>
              <a:t>其中主要用作</a:t>
            </a:r>
            <a:r>
              <a:rPr lang="en-US" altLang="zh-CN" dirty="0"/>
              <a:t>input</a:t>
            </a:r>
            <a:r>
              <a:rPr lang="zh-CN" altLang="en-US" dirty="0"/>
              <a:t>，可以利用排线接到下面红色的拨码开关上。</a:t>
            </a:r>
            <a:endParaRPr lang="en-US" altLang="zh-CN" dirty="0"/>
          </a:p>
          <a:p>
            <a:r>
              <a:rPr lang="zh-CN" altLang="en-US" dirty="0"/>
              <a:t>区域</a:t>
            </a:r>
            <a:r>
              <a:rPr lang="en-US" altLang="zh-CN" dirty="0"/>
              <a:t>2</a:t>
            </a:r>
            <a:r>
              <a:rPr lang="zh-CN" altLang="en-US" dirty="0"/>
              <a:t>是一个多功能重配置电路结构控制系统。</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38</a:t>
            </a:fld>
            <a:endParaRPr lang="zh-CN" altLang="en-US"/>
          </a:p>
        </p:txBody>
      </p:sp>
    </p:spTree>
    <p:extLst>
      <p:ext uri="{BB962C8B-B14F-4D97-AF65-F5344CB8AC3E}">
        <p14:creationId xmlns:p14="http://schemas.microsoft.com/office/powerpoint/2010/main" val="3084560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多功能是因为通过一个</a:t>
            </a:r>
            <a:r>
              <a:rPr lang="en-US" altLang="zh-CN" dirty="0"/>
              <a:t>51</a:t>
            </a:r>
            <a:r>
              <a:rPr lang="zh-CN" altLang="en-US" dirty="0"/>
              <a:t>单片机实现了接口模式，</a:t>
            </a:r>
            <a:r>
              <a:rPr lang="en-US" altLang="zh-CN" dirty="0"/>
              <a:t>IO</a:t>
            </a:r>
            <a:r>
              <a:rPr lang="zh-CN" altLang="en-US" dirty="0"/>
              <a:t>在不同的模式下可以接到不同的器件。模式的原理图在粉红色的实验平台说明书上。我们的实验推荐了实验模式，只是一个建议大家只要实现实验要求的功能就行，可以根据自己的实现方式选择不同的实验模式。实验平台说明书上有对实验平台的连接关系图，大家在进行部署时要参考说明书。</a:t>
            </a:r>
            <a:endParaRPr lang="en-US" altLang="zh-CN" dirty="0"/>
          </a:p>
          <a:p>
            <a:endParaRPr lang="en-US" altLang="zh-CN" dirty="0"/>
          </a:p>
          <a:p>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39</a:t>
            </a:fld>
            <a:endParaRPr lang="zh-CN" altLang="en-US"/>
          </a:p>
        </p:txBody>
      </p:sp>
    </p:spTree>
    <p:extLst>
      <p:ext uri="{BB962C8B-B14F-4D97-AF65-F5344CB8AC3E}">
        <p14:creationId xmlns:p14="http://schemas.microsoft.com/office/powerpoint/2010/main" val="19408074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以模式</a:t>
            </a:r>
            <a:r>
              <a:rPr lang="en-US" altLang="zh-CN" dirty="0"/>
              <a:t>5</a:t>
            </a:r>
            <a:r>
              <a:rPr lang="zh-CN" altLang="en-US" dirty="0"/>
              <a:t>为例，我讲解一下</a:t>
            </a:r>
            <a:r>
              <a:rPr lang="en-US" altLang="zh-CN" dirty="0"/>
              <a:t>2</a:t>
            </a:r>
            <a:r>
              <a:rPr lang="zh-CN" altLang="en-US" dirty="0"/>
              <a:t>输入与逻辑原理图的引进绑定。首先 设计的输入是</a:t>
            </a:r>
            <a:r>
              <a:rPr lang="en-US" altLang="zh-CN" dirty="0"/>
              <a:t>A B </a:t>
            </a:r>
            <a:r>
              <a:rPr lang="zh-CN" altLang="en-US" dirty="0"/>
              <a:t>那我们把它绑定到开关上，由开关控制高低电平输入。</a:t>
            </a:r>
            <a:r>
              <a:rPr lang="en-US" altLang="zh-CN" dirty="0"/>
              <a:t>Result</a:t>
            </a:r>
            <a:r>
              <a:rPr lang="zh-CN" altLang="en-US" dirty="0"/>
              <a:t>是输出端口，我们把它绑定到</a:t>
            </a:r>
            <a:r>
              <a:rPr lang="en-US" altLang="zh-CN" dirty="0"/>
              <a:t>LED</a:t>
            </a:r>
            <a:r>
              <a:rPr lang="zh-CN" altLang="en-US" dirty="0"/>
              <a:t>小灯上，灯亮表示逻辑高灯灭表示逻辑低。看模式</a:t>
            </a:r>
            <a:r>
              <a:rPr lang="en-US" altLang="zh-CN" dirty="0"/>
              <a:t>5</a:t>
            </a:r>
            <a:r>
              <a:rPr lang="zh-CN" altLang="en-US" dirty="0"/>
              <a:t>的结构图，开关对应按键 我们把</a:t>
            </a:r>
            <a:r>
              <a:rPr lang="en-US" altLang="zh-CN" dirty="0"/>
              <a:t>A B </a:t>
            </a:r>
            <a:r>
              <a:rPr lang="zh-CN" altLang="en-US" dirty="0"/>
              <a:t>分别绑定在按键 </a:t>
            </a:r>
            <a:r>
              <a:rPr lang="en-US" altLang="zh-CN" dirty="0"/>
              <a:t>1 2</a:t>
            </a:r>
            <a:r>
              <a:rPr lang="zh-CN" altLang="en-US" dirty="0"/>
              <a:t>上。键 </a:t>
            </a:r>
            <a:r>
              <a:rPr lang="en-US" altLang="zh-CN" dirty="0"/>
              <a:t>1 2 </a:t>
            </a:r>
            <a:r>
              <a:rPr lang="zh-CN" altLang="en-US" dirty="0"/>
              <a:t>对应 </a:t>
            </a:r>
            <a:r>
              <a:rPr lang="en-US" altLang="zh-CN" dirty="0"/>
              <a:t>PIO0 PIO1  </a:t>
            </a:r>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40</a:t>
            </a:fld>
            <a:endParaRPr lang="zh-CN" altLang="en-US"/>
          </a:p>
        </p:txBody>
      </p:sp>
    </p:spTree>
    <p:extLst>
      <p:ext uri="{BB962C8B-B14F-4D97-AF65-F5344CB8AC3E}">
        <p14:creationId xmlns:p14="http://schemas.microsoft.com/office/powerpoint/2010/main" val="938541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首先、什么是</a:t>
            </a:r>
            <a:r>
              <a:rPr lang="en-US" altLang="zh-CN" dirty="0"/>
              <a:t>FPGA</a:t>
            </a:r>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5</a:t>
            </a:fld>
            <a:endParaRPr lang="zh-CN" altLang="en-US"/>
          </a:p>
        </p:txBody>
      </p:sp>
    </p:spTree>
    <p:extLst>
      <p:ext uri="{BB962C8B-B14F-4D97-AF65-F5344CB8AC3E}">
        <p14:creationId xmlns:p14="http://schemas.microsoft.com/office/powerpoint/2010/main" val="31251919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我们查看粉色说明书的引脚对照表 可以看到</a:t>
            </a:r>
            <a:r>
              <a:rPr lang="en-US" altLang="zh-CN" dirty="0"/>
              <a:t>PIO0 PIO1 </a:t>
            </a:r>
            <a:r>
              <a:rPr lang="zh-CN" altLang="en-US" dirty="0"/>
              <a:t>对应</a:t>
            </a:r>
            <a:r>
              <a:rPr lang="en-US" altLang="zh-CN" dirty="0"/>
              <a:t>FPGA</a:t>
            </a:r>
            <a:r>
              <a:rPr lang="zh-CN" altLang="en-US" dirty="0"/>
              <a:t>的</a:t>
            </a:r>
            <a:r>
              <a:rPr lang="en-US" altLang="zh-CN" dirty="0"/>
              <a:t>52 55 </a:t>
            </a:r>
            <a:r>
              <a:rPr lang="zh-CN" altLang="en-US" dirty="0"/>
              <a:t>引脚  </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41</a:t>
            </a:fld>
            <a:endParaRPr lang="zh-CN" altLang="en-US"/>
          </a:p>
        </p:txBody>
      </p:sp>
    </p:spTree>
    <p:extLst>
      <p:ext uri="{BB962C8B-B14F-4D97-AF65-F5344CB8AC3E}">
        <p14:creationId xmlns:p14="http://schemas.microsoft.com/office/powerpoint/2010/main" val="14460772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那么我们在</a:t>
            </a:r>
            <a:r>
              <a:rPr lang="en-US" altLang="zh-CN" dirty="0"/>
              <a:t>Quartus</a:t>
            </a:r>
            <a:r>
              <a:rPr lang="zh-CN" altLang="en-US" dirty="0"/>
              <a:t>中找到引进分配的功能。</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42</a:t>
            </a:fld>
            <a:endParaRPr lang="zh-CN" altLang="en-US"/>
          </a:p>
        </p:txBody>
      </p:sp>
    </p:spTree>
    <p:extLst>
      <p:ext uri="{BB962C8B-B14F-4D97-AF65-F5344CB8AC3E}">
        <p14:creationId xmlns:p14="http://schemas.microsoft.com/office/powerpoint/2010/main" val="300632556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 B</a:t>
            </a:r>
            <a:r>
              <a:rPr lang="zh-CN" altLang="en-US" dirty="0"/>
              <a:t>对应的</a:t>
            </a:r>
            <a:r>
              <a:rPr lang="en-US" altLang="zh-CN" dirty="0"/>
              <a:t>location</a:t>
            </a:r>
            <a:r>
              <a:rPr lang="zh-CN" altLang="en-US" dirty="0"/>
              <a:t>栏输入</a:t>
            </a:r>
            <a:r>
              <a:rPr lang="en-US" altLang="zh-CN" dirty="0"/>
              <a:t>52 55. </a:t>
            </a:r>
            <a:r>
              <a:rPr lang="zh-CN" altLang="en-US" dirty="0"/>
              <a:t>同样</a:t>
            </a:r>
            <a:r>
              <a:rPr lang="en-US" altLang="zh-CN" dirty="0"/>
              <a:t>Result</a:t>
            </a:r>
            <a:r>
              <a:rPr lang="zh-CN" altLang="en-US" dirty="0"/>
              <a:t>也是相同的流程完成引脚分配。完成引脚分配之后要再次进行编译。</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43</a:t>
            </a:fld>
            <a:endParaRPr lang="zh-CN" altLang="en-US"/>
          </a:p>
        </p:txBody>
      </p:sp>
    </p:spTree>
    <p:extLst>
      <p:ext uri="{BB962C8B-B14F-4D97-AF65-F5344CB8AC3E}">
        <p14:creationId xmlns:p14="http://schemas.microsoft.com/office/powerpoint/2010/main" val="276956403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编译完成后生成配置文件，我们点击下载按钮，选择相应的器件和配置文件，完成</a:t>
            </a:r>
            <a:r>
              <a:rPr lang="en-US" altLang="zh-CN" dirty="0"/>
              <a:t>FPGA</a:t>
            </a:r>
            <a:r>
              <a:rPr lang="zh-CN" altLang="en-US" dirty="0"/>
              <a:t>的重配置。</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44</a:t>
            </a:fld>
            <a:endParaRPr lang="zh-CN" altLang="en-US"/>
          </a:p>
        </p:txBody>
      </p:sp>
    </p:spTree>
    <p:extLst>
      <p:ext uri="{BB962C8B-B14F-4D97-AF65-F5344CB8AC3E}">
        <p14:creationId xmlns:p14="http://schemas.microsoft.com/office/powerpoint/2010/main" val="3307179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以上就是创建工程，完成设计、部署工程的简要流程。接下来将一个完成复杂项目常用到的技术。器件封装</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45</a:t>
            </a:fld>
            <a:endParaRPr lang="zh-CN" altLang="en-US"/>
          </a:p>
        </p:txBody>
      </p:sp>
    </p:spTree>
    <p:extLst>
      <p:ext uri="{BB962C8B-B14F-4D97-AF65-F5344CB8AC3E}">
        <p14:creationId xmlns:p14="http://schemas.microsoft.com/office/powerpoint/2010/main" val="144564820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dirty="0"/>
              <a:t>在层次化设计中，一个项目工程往往是另外一个项目工程的子项目，该子项目在总的工程项目中只是一个实现某种功能的符号图。因此，在完成一个子项目工程时，要产生一个可供顶层项目工程使用的符号图。</a:t>
            </a:r>
          </a:p>
          <a:p>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46</a:t>
            </a:fld>
            <a:endParaRPr lang="zh-CN" altLang="en-US"/>
          </a:p>
        </p:txBody>
      </p:sp>
    </p:spTree>
    <p:extLst>
      <p:ext uri="{BB962C8B-B14F-4D97-AF65-F5344CB8AC3E}">
        <p14:creationId xmlns:p14="http://schemas.microsoft.com/office/powerpoint/2010/main" val="738119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比如我们要把这个设计进行封装</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47</a:t>
            </a:fld>
            <a:endParaRPr lang="zh-CN" altLang="en-US"/>
          </a:p>
        </p:txBody>
      </p:sp>
    </p:spTree>
    <p:extLst>
      <p:ext uri="{BB962C8B-B14F-4D97-AF65-F5344CB8AC3E}">
        <p14:creationId xmlns:p14="http://schemas.microsoft.com/office/powerpoint/2010/main" val="70596781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在设计完成并且仿真通过之后创建元件符号。</a:t>
            </a:r>
            <a:r>
              <a:rPr lang="zh-CN" altLang="zh-CN" sz="1200" dirty="0"/>
              <a:t>单击“</a:t>
            </a:r>
            <a:r>
              <a:rPr lang="en-US" altLang="zh-CN" sz="1200" dirty="0"/>
              <a:t>File</a:t>
            </a:r>
            <a:r>
              <a:rPr lang="zh-CN" altLang="zh-CN" sz="1200" dirty="0"/>
              <a:t>”菜单，选择</a:t>
            </a:r>
            <a:r>
              <a:rPr lang="en-US" altLang="zh-CN" sz="1200" dirty="0"/>
              <a:t>Create/Update</a:t>
            </a:r>
            <a:r>
              <a:rPr lang="zh-CN" altLang="zh-CN" sz="1200" dirty="0"/>
              <a:t>－</a:t>
            </a:r>
            <a:r>
              <a:rPr lang="en-US" altLang="zh-CN" sz="1200" dirty="0"/>
              <a:t>&gt;Create Symbol File For Current File</a:t>
            </a:r>
            <a:r>
              <a:rPr lang="zh-CN" altLang="zh-CN" sz="1200" dirty="0"/>
              <a:t>命令</a:t>
            </a:r>
            <a:r>
              <a:rPr lang="zh-CN" altLang="en-US" sz="1200" dirty="0"/>
              <a:t>。</a:t>
            </a:r>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48</a:t>
            </a:fld>
            <a:endParaRPr lang="zh-CN" altLang="en-US"/>
          </a:p>
        </p:txBody>
      </p:sp>
    </p:spTree>
    <p:extLst>
      <p:ext uri="{BB962C8B-B14F-4D97-AF65-F5344CB8AC3E}">
        <p14:creationId xmlns:p14="http://schemas.microsoft.com/office/powerpoint/2010/main" val="232471253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将生成的</a:t>
            </a:r>
            <a:r>
              <a:rPr lang="en-US" altLang="zh-CN" dirty="0"/>
              <a:t>BSF</a:t>
            </a:r>
            <a:r>
              <a:rPr lang="zh-CN" altLang="en-US" dirty="0"/>
              <a:t>、</a:t>
            </a:r>
            <a:r>
              <a:rPr lang="en-US" altLang="zh-CN" dirty="0"/>
              <a:t>BDF</a:t>
            </a:r>
            <a:r>
              <a:rPr lang="zh-CN" altLang="en-US" dirty="0"/>
              <a:t>、</a:t>
            </a:r>
            <a:r>
              <a:rPr lang="en-US" altLang="zh-CN" dirty="0"/>
              <a:t>QSF</a:t>
            </a:r>
            <a:r>
              <a:rPr lang="zh-CN" altLang="en-US" dirty="0"/>
              <a:t>文件复制到顶层模块的工程目录下。</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在顶层模块的原理图界面输入元件符号名称即可导入。</a:t>
            </a:r>
          </a:p>
          <a:p>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50</a:t>
            </a:fld>
            <a:endParaRPr lang="zh-CN" altLang="en-US"/>
          </a:p>
        </p:txBody>
      </p:sp>
    </p:spTree>
    <p:extLst>
      <p:ext uri="{BB962C8B-B14F-4D97-AF65-F5344CB8AC3E}">
        <p14:creationId xmlns:p14="http://schemas.microsoft.com/office/powerpoint/2010/main" val="219490472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我们系统的回顾设计的步骤。</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51</a:t>
            </a:fld>
            <a:endParaRPr lang="zh-CN" altLang="en-US"/>
          </a:p>
        </p:txBody>
      </p:sp>
    </p:spTree>
    <p:extLst>
      <p:ext uri="{BB962C8B-B14F-4D97-AF65-F5344CB8AC3E}">
        <p14:creationId xmlns:p14="http://schemas.microsoft.com/office/powerpoint/2010/main" val="3815365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a:extLst>
              <a:ext uri="{FF2B5EF4-FFF2-40B4-BE49-F238E27FC236}">
                <a16:creationId xmlns:a16="http://schemas.microsoft.com/office/drawing/2014/main" id="{BC2ED0A5-15FD-4700-8D50-FCDEDC01568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a:extLst>
              <a:ext uri="{FF2B5EF4-FFF2-40B4-BE49-F238E27FC236}">
                <a16:creationId xmlns:a16="http://schemas.microsoft.com/office/drawing/2014/main" id="{BB6F5008-65AF-4FE1-8FAE-96FDAF818BA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zh-CN" dirty="0"/>
              <a:t>FPGA</a:t>
            </a:r>
            <a:r>
              <a:rPr lang="zh-CN" altLang="en-US" dirty="0"/>
              <a:t>也叫</a:t>
            </a:r>
            <a:r>
              <a:rPr lang="zh-CN" altLang="zh-TW" dirty="0"/>
              <a:t>现场可编程逻辑门阵列</a:t>
            </a:r>
            <a:r>
              <a:rPr lang="zh-CN" altLang="en-US" dirty="0"/>
              <a:t>，他是一种半制定化的集成电路。为什么说它是半制定化的呢？我用一个简单例子表示，要实现</a:t>
            </a:r>
            <a:r>
              <a:rPr lang="en-US" altLang="zh-CN" dirty="0"/>
              <a:t>A</a:t>
            </a:r>
            <a:r>
              <a:rPr lang="zh-CN" altLang="en-US" dirty="0"/>
              <a:t>与</a:t>
            </a:r>
            <a:r>
              <a:rPr lang="en-US" altLang="zh-CN" dirty="0"/>
              <a:t>B</a:t>
            </a:r>
            <a:r>
              <a:rPr lang="zh-CN" altLang="en-US" dirty="0"/>
              <a:t>或</a:t>
            </a:r>
            <a:r>
              <a:rPr lang="en-US" altLang="zh-CN" dirty="0"/>
              <a:t>C</a:t>
            </a:r>
            <a:r>
              <a:rPr lang="zh-CN" altLang="en-US" dirty="0"/>
              <a:t>的逻辑。我们可以使用</a:t>
            </a:r>
            <a:r>
              <a:rPr lang="en-US" altLang="zh-CN" dirty="0"/>
              <a:t>ASIC</a:t>
            </a:r>
            <a:r>
              <a:rPr lang="zh-CN" altLang="en-US" dirty="0"/>
              <a:t>实现也可以使用</a:t>
            </a:r>
            <a:r>
              <a:rPr lang="en-US" altLang="zh-CN" dirty="0"/>
              <a:t>FPGA</a:t>
            </a:r>
            <a:r>
              <a:rPr lang="zh-CN" altLang="en-US" dirty="0"/>
              <a:t>来实现，假如使用</a:t>
            </a:r>
            <a:r>
              <a:rPr lang="en-US" altLang="zh-CN" dirty="0"/>
              <a:t>ASIC</a:t>
            </a:r>
            <a:r>
              <a:rPr lang="zh-CN" altLang="en-US" dirty="0"/>
              <a:t>实现，就需要用晶体管实现与门、或门逻辑，并按照如上图的所示连接起来，再经过流片就形成了一个简单的专用集成电路。但是这样意味着如果我们想要修改逻辑、就需要重新按照这个过程设计并流片。</a:t>
            </a:r>
            <a:r>
              <a:rPr lang="en-US" altLang="zh-CN" dirty="0"/>
              <a:t>FPGA</a:t>
            </a:r>
            <a:r>
              <a:rPr lang="zh-CN" altLang="en-US" dirty="0"/>
              <a:t>是利用</a:t>
            </a:r>
            <a:r>
              <a:rPr lang="en-US" altLang="zh-CN" dirty="0"/>
              <a:t>memory</a:t>
            </a:r>
            <a:r>
              <a:rPr lang="zh-CN" altLang="en-US" dirty="0"/>
              <a:t>将逻辑的真值表进行存储，每次执行逻辑的过程就是一次查表的过程。同样是实现</a:t>
            </a:r>
            <a:r>
              <a:rPr lang="en-US" altLang="zh-CN" dirty="0"/>
              <a:t>a</a:t>
            </a:r>
            <a:r>
              <a:rPr lang="zh-CN" altLang="en-US" dirty="0"/>
              <a:t>与</a:t>
            </a:r>
            <a:r>
              <a:rPr lang="en-US" altLang="zh-CN" dirty="0"/>
              <a:t>b</a:t>
            </a:r>
            <a:r>
              <a:rPr lang="zh-CN" altLang="en-US" dirty="0"/>
              <a:t>或</a:t>
            </a:r>
            <a:r>
              <a:rPr lang="en-US" altLang="zh-CN" dirty="0"/>
              <a:t>c </a:t>
            </a:r>
            <a:r>
              <a:rPr lang="zh-CN" altLang="en-US" dirty="0"/>
              <a:t>操作</a:t>
            </a:r>
            <a:r>
              <a:rPr lang="en-US" altLang="zh-CN" dirty="0"/>
              <a:t>FPGA</a:t>
            </a:r>
            <a:r>
              <a:rPr lang="zh-CN" altLang="en-US" dirty="0"/>
              <a:t>会先通过综合工具计算逻辑的真值表，并将</a:t>
            </a:r>
            <a:r>
              <a:rPr lang="en-US" altLang="zh-CN" dirty="0"/>
              <a:t>out</a:t>
            </a:r>
            <a:r>
              <a:rPr lang="zh-CN" altLang="en-US" dirty="0"/>
              <a:t>部分存入</a:t>
            </a:r>
            <a:r>
              <a:rPr lang="en-US" altLang="zh-CN" dirty="0"/>
              <a:t>LUT</a:t>
            </a:r>
            <a:r>
              <a:rPr lang="zh-CN" altLang="en-US" dirty="0"/>
              <a:t>当中，</a:t>
            </a:r>
            <a:r>
              <a:rPr lang="en-US" altLang="zh-CN" dirty="0"/>
              <a:t>in1 in2 </a:t>
            </a:r>
            <a:r>
              <a:rPr lang="zh-CN" altLang="en-US" dirty="0"/>
              <a:t>输入作为</a:t>
            </a:r>
            <a:r>
              <a:rPr lang="en-US" altLang="zh-CN" dirty="0" err="1"/>
              <a:t>lut</a:t>
            </a:r>
            <a:r>
              <a:rPr lang="zh-CN" altLang="en-US" dirty="0"/>
              <a:t>的输入，在通过布线资源把</a:t>
            </a:r>
            <a:r>
              <a:rPr lang="en-US" altLang="zh-CN" dirty="0"/>
              <a:t>LUT1 LUT2</a:t>
            </a:r>
            <a:r>
              <a:rPr lang="zh-CN" altLang="en-US" dirty="0"/>
              <a:t>连接起来。这样每次输入</a:t>
            </a:r>
            <a:r>
              <a:rPr lang="en-US" altLang="zh-CN" dirty="0" err="1"/>
              <a:t>abc</a:t>
            </a:r>
            <a:r>
              <a:rPr lang="zh-CN" altLang="en-US" dirty="0"/>
              <a:t>后通过查表输出对应逻辑值</a:t>
            </a:r>
            <a:r>
              <a:rPr lang="en-US" altLang="zh-CN" dirty="0"/>
              <a:t>.</a:t>
            </a:r>
          </a:p>
        </p:txBody>
      </p:sp>
      <p:sp>
        <p:nvSpPr>
          <p:cNvPr id="7172" name="灯片编号占位符 3">
            <a:extLst>
              <a:ext uri="{FF2B5EF4-FFF2-40B4-BE49-F238E27FC236}">
                <a16:creationId xmlns:a16="http://schemas.microsoft.com/office/drawing/2014/main" id="{F2AF3FA6-1712-4FBB-8DC1-0AD1E0CB40E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ea typeface="新細明體" panose="02020500000000000000" pitchFamily="18" charset="-120"/>
              </a:defRPr>
            </a:lvl1pPr>
            <a:lvl2pPr marL="742950" indent="-285750">
              <a:defRPr>
                <a:solidFill>
                  <a:schemeClr val="tx1"/>
                </a:solidFill>
                <a:latin typeface="Calibri" panose="020F0502020204030204" pitchFamily="34" charset="0"/>
                <a:ea typeface="新細明體" panose="02020500000000000000" pitchFamily="18" charset="-120"/>
              </a:defRPr>
            </a:lvl2pPr>
            <a:lvl3pPr marL="1143000" indent="-228600">
              <a:defRPr>
                <a:solidFill>
                  <a:schemeClr val="tx1"/>
                </a:solidFill>
                <a:latin typeface="Calibri" panose="020F0502020204030204" pitchFamily="34" charset="0"/>
                <a:ea typeface="新細明體" panose="02020500000000000000" pitchFamily="18" charset="-120"/>
              </a:defRPr>
            </a:lvl3pPr>
            <a:lvl4pPr marL="1600200" indent="-228600">
              <a:defRPr>
                <a:solidFill>
                  <a:schemeClr val="tx1"/>
                </a:solidFill>
                <a:latin typeface="Calibri" panose="020F0502020204030204" pitchFamily="34" charset="0"/>
                <a:ea typeface="新細明體" panose="02020500000000000000" pitchFamily="18" charset="-120"/>
              </a:defRPr>
            </a:lvl4pPr>
            <a:lvl5pPr marL="2057400" indent="-228600">
              <a:defRPr>
                <a:solidFill>
                  <a:schemeClr val="tx1"/>
                </a:solidFill>
                <a:latin typeface="Calibri" panose="020F0502020204030204" pitchFamily="34" charset="0"/>
                <a:ea typeface="新細明體"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9pPr>
          </a:lstStyle>
          <a:p>
            <a:pPr fontAlgn="base">
              <a:spcBef>
                <a:spcPct val="0"/>
              </a:spcBef>
              <a:spcAft>
                <a:spcPct val="0"/>
              </a:spcAft>
            </a:pPr>
            <a:fld id="{E54E2449-7A45-4D4A-A8C2-31FAF9CCF0E4}" type="slidenum">
              <a:rPr lang="zh-TW" altLang="en-US"/>
              <a:pPr fontAlgn="base">
                <a:spcBef>
                  <a:spcPct val="0"/>
                </a:spcBef>
                <a:spcAft>
                  <a:spcPct val="0"/>
                </a:spcAft>
              </a:pPr>
              <a:t>6</a:t>
            </a:fld>
            <a:endParaRPr lang="zh-TW"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创建工程、绘制原理图、仿真验证、下载配置文件。本次课内容有点杂但是并不是很难。在试验箱上部署一个简单的</a:t>
            </a:r>
            <a:r>
              <a:rPr lang="zh-CN" altLang="en-US"/>
              <a:t>实例就能基本</a:t>
            </a:r>
            <a:r>
              <a:rPr lang="zh-CN" altLang="en-US" dirty="0"/>
              <a:t>掌握了。</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52</a:t>
            </a:fld>
            <a:endParaRPr lang="zh-CN" altLang="en-US"/>
          </a:p>
        </p:txBody>
      </p:sp>
    </p:spTree>
    <p:extLst>
      <p:ext uri="{BB962C8B-B14F-4D97-AF65-F5344CB8AC3E}">
        <p14:creationId xmlns:p14="http://schemas.microsoft.com/office/powerpoint/2010/main" val="3842061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a:extLst>
              <a:ext uri="{FF2B5EF4-FFF2-40B4-BE49-F238E27FC236}">
                <a16:creationId xmlns:a16="http://schemas.microsoft.com/office/drawing/2014/main" id="{BC2ED0A5-15FD-4700-8D50-FCDEDC01568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a:extLst>
              <a:ext uri="{FF2B5EF4-FFF2-40B4-BE49-F238E27FC236}">
                <a16:creationId xmlns:a16="http://schemas.microsoft.com/office/drawing/2014/main" id="{BB6F5008-65AF-4FE1-8FAE-96FDAF818BA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zh-CN" dirty="0"/>
              <a:t>FPGA</a:t>
            </a:r>
            <a:r>
              <a:rPr lang="zh-CN" altLang="en-US" dirty="0"/>
              <a:t>的现场可编程性是由它的可编程逻辑资源  和 可编程布线资源提供的。逻辑可编程是指</a:t>
            </a:r>
            <a:r>
              <a:rPr lang="en-US" altLang="zh-CN" dirty="0"/>
              <a:t>LUT</a:t>
            </a:r>
            <a:r>
              <a:rPr lang="zh-CN" altLang="en-US" dirty="0"/>
              <a:t>内存储的真值表可以改变。布线可编程是指</a:t>
            </a:r>
            <a:r>
              <a:rPr lang="en-US" altLang="zh-CN" dirty="0"/>
              <a:t>LUT</a:t>
            </a:r>
            <a:r>
              <a:rPr lang="zh-CN" altLang="en-US" dirty="0"/>
              <a:t>之间的连接关系可以改变。这也使得</a:t>
            </a:r>
            <a:r>
              <a:rPr lang="en-US" altLang="zh-CN" dirty="0"/>
              <a:t>FPGA</a:t>
            </a:r>
            <a:r>
              <a:rPr lang="zh-CN" altLang="en-US" dirty="0"/>
              <a:t>具有更高的并行性和灵活性。</a:t>
            </a:r>
            <a:endParaRPr lang="en-US" altLang="zh-CN" dirty="0"/>
          </a:p>
        </p:txBody>
      </p:sp>
      <p:sp>
        <p:nvSpPr>
          <p:cNvPr id="7172" name="灯片编号占位符 3">
            <a:extLst>
              <a:ext uri="{FF2B5EF4-FFF2-40B4-BE49-F238E27FC236}">
                <a16:creationId xmlns:a16="http://schemas.microsoft.com/office/drawing/2014/main" id="{F2AF3FA6-1712-4FBB-8DC1-0AD1E0CB40E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ea typeface="新細明體" panose="02020500000000000000" pitchFamily="18" charset="-120"/>
              </a:defRPr>
            </a:lvl1pPr>
            <a:lvl2pPr marL="742950" indent="-285750">
              <a:defRPr>
                <a:solidFill>
                  <a:schemeClr val="tx1"/>
                </a:solidFill>
                <a:latin typeface="Calibri" panose="020F0502020204030204" pitchFamily="34" charset="0"/>
                <a:ea typeface="新細明體" panose="02020500000000000000" pitchFamily="18" charset="-120"/>
              </a:defRPr>
            </a:lvl2pPr>
            <a:lvl3pPr marL="1143000" indent="-228600">
              <a:defRPr>
                <a:solidFill>
                  <a:schemeClr val="tx1"/>
                </a:solidFill>
                <a:latin typeface="Calibri" panose="020F0502020204030204" pitchFamily="34" charset="0"/>
                <a:ea typeface="新細明體" panose="02020500000000000000" pitchFamily="18" charset="-120"/>
              </a:defRPr>
            </a:lvl3pPr>
            <a:lvl4pPr marL="1600200" indent="-228600">
              <a:defRPr>
                <a:solidFill>
                  <a:schemeClr val="tx1"/>
                </a:solidFill>
                <a:latin typeface="Calibri" panose="020F0502020204030204" pitchFamily="34" charset="0"/>
                <a:ea typeface="新細明體" panose="02020500000000000000" pitchFamily="18" charset="-120"/>
              </a:defRPr>
            </a:lvl4pPr>
            <a:lvl5pPr marL="2057400" indent="-228600">
              <a:defRPr>
                <a:solidFill>
                  <a:schemeClr val="tx1"/>
                </a:solidFill>
                <a:latin typeface="Calibri" panose="020F0502020204030204" pitchFamily="34" charset="0"/>
                <a:ea typeface="新細明體"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9pPr>
          </a:lstStyle>
          <a:p>
            <a:pPr fontAlgn="base">
              <a:spcBef>
                <a:spcPct val="0"/>
              </a:spcBef>
              <a:spcAft>
                <a:spcPct val="0"/>
              </a:spcAft>
            </a:pPr>
            <a:fld id="{E54E2449-7A45-4D4A-A8C2-31FAF9CCF0E4}" type="slidenum">
              <a:rPr lang="zh-TW" altLang="en-US"/>
              <a:pPr fontAlgn="base">
                <a:spcBef>
                  <a:spcPct val="0"/>
                </a:spcBef>
                <a:spcAft>
                  <a:spcPct val="0"/>
                </a:spcAft>
              </a:pPr>
              <a:t>7</a:t>
            </a:fld>
            <a:endParaRPr lang="zh-TW" altLang="en-US"/>
          </a:p>
        </p:txBody>
      </p:sp>
    </p:spTree>
    <p:extLst>
      <p:ext uri="{BB962C8B-B14F-4D97-AF65-F5344CB8AC3E}">
        <p14:creationId xmlns:p14="http://schemas.microsoft.com/office/powerpoint/2010/main" val="8288556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a:extLst>
              <a:ext uri="{FF2B5EF4-FFF2-40B4-BE49-F238E27FC236}">
                <a16:creationId xmlns:a16="http://schemas.microsoft.com/office/drawing/2014/main" id="{BC2ED0A5-15FD-4700-8D50-FCDEDC01568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a:extLst>
              <a:ext uri="{FF2B5EF4-FFF2-40B4-BE49-F238E27FC236}">
                <a16:creationId xmlns:a16="http://schemas.microsoft.com/office/drawing/2014/main" id="{BB6F5008-65AF-4FE1-8FAE-96FDAF818BA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zh-CN" altLang="en-US" dirty="0"/>
              <a:t>不同厂商间</a:t>
            </a:r>
            <a:r>
              <a:rPr lang="en-US" altLang="zh-CN" dirty="0"/>
              <a:t>FPGA</a:t>
            </a:r>
            <a:r>
              <a:rPr lang="zh-CN" altLang="en-US"/>
              <a:t>器件的整体思路一致，但物理实现往往会有所不同，因此不同厂商会有不同设计工具。</a:t>
            </a:r>
            <a:endParaRPr lang="en-US" altLang="zh-CN" dirty="0"/>
          </a:p>
        </p:txBody>
      </p:sp>
      <p:sp>
        <p:nvSpPr>
          <p:cNvPr id="7172" name="灯片编号占位符 3">
            <a:extLst>
              <a:ext uri="{FF2B5EF4-FFF2-40B4-BE49-F238E27FC236}">
                <a16:creationId xmlns:a16="http://schemas.microsoft.com/office/drawing/2014/main" id="{F2AF3FA6-1712-4FBB-8DC1-0AD1E0CB40E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ea typeface="新細明體" panose="02020500000000000000" pitchFamily="18" charset="-120"/>
              </a:defRPr>
            </a:lvl1pPr>
            <a:lvl2pPr marL="742950" indent="-285750">
              <a:defRPr>
                <a:solidFill>
                  <a:schemeClr val="tx1"/>
                </a:solidFill>
                <a:latin typeface="Calibri" panose="020F0502020204030204" pitchFamily="34" charset="0"/>
                <a:ea typeface="新細明體" panose="02020500000000000000" pitchFamily="18" charset="-120"/>
              </a:defRPr>
            </a:lvl2pPr>
            <a:lvl3pPr marL="1143000" indent="-228600">
              <a:defRPr>
                <a:solidFill>
                  <a:schemeClr val="tx1"/>
                </a:solidFill>
                <a:latin typeface="Calibri" panose="020F0502020204030204" pitchFamily="34" charset="0"/>
                <a:ea typeface="新細明體" panose="02020500000000000000" pitchFamily="18" charset="-120"/>
              </a:defRPr>
            </a:lvl3pPr>
            <a:lvl4pPr marL="1600200" indent="-228600">
              <a:defRPr>
                <a:solidFill>
                  <a:schemeClr val="tx1"/>
                </a:solidFill>
                <a:latin typeface="Calibri" panose="020F0502020204030204" pitchFamily="34" charset="0"/>
                <a:ea typeface="新細明體" panose="02020500000000000000" pitchFamily="18" charset="-120"/>
              </a:defRPr>
            </a:lvl4pPr>
            <a:lvl5pPr marL="2057400" indent="-228600">
              <a:defRPr>
                <a:solidFill>
                  <a:schemeClr val="tx1"/>
                </a:solidFill>
                <a:latin typeface="Calibri" panose="020F0502020204030204" pitchFamily="34" charset="0"/>
                <a:ea typeface="新細明體"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9pPr>
          </a:lstStyle>
          <a:p>
            <a:pPr fontAlgn="base">
              <a:spcBef>
                <a:spcPct val="0"/>
              </a:spcBef>
              <a:spcAft>
                <a:spcPct val="0"/>
              </a:spcAft>
            </a:pPr>
            <a:fld id="{E54E2449-7A45-4D4A-A8C2-31FAF9CCF0E4}" type="slidenum">
              <a:rPr lang="zh-TW" altLang="en-US"/>
              <a:pPr fontAlgn="base">
                <a:spcBef>
                  <a:spcPct val="0"/>
                </a:spcBef>
                <a:spcAft>
                  <a:spcPct val="0"/>
                </a:spcAft>
              </a:pPr>
              <a:t>8</a:t>
            </a:fld>
            <a:endParaRPr lang="zh-TW" altLang="en-US"/>
          </a:p>
        </p:txBody>
      </p:sp>
    </p:spTree>
    <p:extLst>
      <p:ext uri="{BB962C8B-B14F-4D97-AF65-F5344CB8AC3E}">
        <p14:creationId xmlns:p14="http://schemas.microsoft.com/office/powerpoint/2010/main" val="10764055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首先、什么是</a:t>
            </a:r>
            <a:r>
              <a:rPr lang="en-US" altLang="zh-CN" dirty="0"/>
              <a:t>FPGA</a:t>
            </a:r>
            <a:endParaRPr lang="zh-CN" altLang="en-US" dirty="0"/>
          </a:p>
        </p:txBody>
      </p:sp>
      <p:sp>
        <p:nvSpPr>
          <p:cNvPr id="4" name="灯片编号占位符 3"/>
          <p:cNvSpPr>
            <a:spLocks noGrp="1"/>
          </p:cNvSpPr>
          <p:nvPr>
            <p:ph type="sldNum" sz="quarter" idx="5"/>
          </p:nvPr>
        </p:nvSpPr>
        <p:spPr/>
        <p:txBody>
          <a:bodyPr/>
          <a:lstStyle/>
          <a:p>
            <a:fld id="{7F50E8D8-EC4E-4CBE-B8AC-F793264CA148}" type="slidenum">
              <a:rPr lang="zh-CN" altLang="en-US" smtClean="0"/>
              <a:t>9</a:t>
            </a:fld>
            <a:endParaRPr lang="zh-CN" altLang="en-US"/>
          </a:p>
        </p:txBody>
      </p:sp>
    </p:spTree>
    <p:extLst>
      <p:ext uri="{BB962C8B-B14F-4D97-AF65-F5344CB8AC3E}">
        <p14:creationId xmlns:p14="http://schemas.microsoft.com/office/powerpoint/2010/main" val="31658815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FPGA</a:t>
            </a:r>
            <a:r>
              <a:rPr lang="zh-CN" altLang="en-US" dirty="0"/>
              <a:t>的综合流程主要包括逻辑综合和物理综合两个阶段。在逻辑综合阶段综合工具将硬件描述文件转化为使用布尔逻辑表示的逻辑网表，之后通过物理综合将逻辑网表映射到具体的</a:t>
            </a:r>
            <a:r>
              <a:rPr lang="en-US" altLang="zh-CN" dirty="0"/>
              <a:t>FPGA</a:t>
            </a:r>
            <a:r>
              <a:rPr lang="zh-CN" altLang="en-US" dirty="0"/>
              <a:t>芯片上，最终生成配置文件，这个配置文件包含了可配置逻辑资源的信息以及可配置物理资源的信息。</a:t>
            </a:r>
          </a:p>
        </p:txBody>
      </p:sp>
      <p:sp>
        <p:nvSpPr>
          <p:cNvPr id="4" name="灯片编号占位符 3"/>
          <p:cNvSpPr>
            <a:spLocks noGrp="1"/>
          </p:cNvSpPr>
          <p:nvPr>
            <p:ph type="sldNum" sz="quarter" idx="5"/>
          </p:nvPr>
        </p:nvSpPr>
        <p:spPr/>
        <p:txBody>
          <a:bodyPr/>
          <a:lstStyle/>
          <a:p>
            <a:fld id="{7F50E8D8-EC4E-4CBE-B8AC-F793264CA148}" type="slidenum">
              <a:rPr lang="zh-CN" altLang="en-US" smtClean="0"/>
              <a:t>10</a:t>
            </a:fld>
            <a:endParaRPr lang="zh-CN" altLang="en-US"/>
          </a:p>
        </p:txBody>
      </p:sp>
    </p:spTree>
    <p:extLst>
      <p:ext uri="{BB962C8B-B14F-4D97-AF65-F5344CB8AC3E}">
        <p14:creationId xmlns:p14="http://schemas.microsoft.com/office/powerpoint/2010/main" val="9005597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139D5C-553D-477F-9A6E-9D2A9B99EEA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4FE6691-06C8-47B4-B001-410196DACC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E6508F06-603C-4C99-91DF-E6B85AA26B33}"/>
              </a:ext>
            </a:extLst>
          </p:cNvPr>
          <p:cNvSpPr>
            <a:spLocks noGrp="1"/>
          </p:cNvSpPr>
          <p:nvPr>
            <p:ph type="dt" sz="half" idx="10"/>
          </p:nvPr>
        </p:nvSpPr>
        <p:spPr/>
        <p:txBody>
          <a:bodyPr/>
          <a:lstStyle/>
          <a:p>
            <a:fld id="{12F71D97-15B4-4E10-B407-7A5611DF3315}" type="datetime1">
              <a:rPr lang="zh-CN" altLang="en-US" smtClean="0"/>
              <a:t>2022/2/28</a:t>
            </a:fld>
            <a:endParaRPr lang="zh-CN" altLang="en-US"/>
          </a:p>
        </p:txBody>
      </p:sp>
      <p:sp>
        <p:nvSpPr>
          <p:cNvPr id="5" name="页脚占位符 4">
            <a:extLst>
              <a:ext uri="{FF2B5EF4-FFF2-40B4-BE49-F238E27FC236}">
                <a16:creationId xmlns:a16="http://schemas.microsoft.com/office/drawing/2014/main" id="{56E2246C-61B8-4F23-B6ED-207C2001492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C8AF1FA-D212-4DF4-A55A-FAA2802BE0BD}"/>
              </a:ext>
            </a:extLst>
          </p:cNvPr>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1065223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3265F26-0A41-4322-B193-54E483B0DAC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F93FE30-95AB-4238-A59F-6BE7F6FBFF22}"/>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AE3CB72-69FE-4A6B-A21A-154D6D4A6DBB}"/>
              </a:ext>
            </a:extLst>
          </p:cNvPr>
          <p:cNvSpPr>
            <a:spLocks noGrp="1"/>
          </p:cNvSpPr>
          <p:nvPr>
            <p:ph type="dt" sz="half" idx="10"/>
          </p:nvPr>
        </p:nvSpPr>
        <p:spPr/>
        <p:txBody>
          <a:bodyPr/>
          <a:lstStyle/>
          <a:p>
            <a:fld id="{77F6354B-B607-4772-80F1-05DC05B8771E}" type="datetime1">
              <a:rPr lang="zh-CN" altLang="en-US" smtClean="0"/>
              <a:t>2022/2/28</a:t>
            </a:fld>
            <a:endParaRPr lang="zh-CN" altLang="en-US"/>
          </a:p>
        </p:txBody>
      </p:sp>
      <p:sp>
        <p:nvSpPr>
          <p:cNvPr id="5" name="页脚占位符 4">
            <a:extLst>
              <a:ext uri="{FF2B5EF4-FFF2-40B4-BE49-F238E27FC236}">
                <a16:creationId xmlns:a16="http://schemas.microsoft.com/office/drawing/2014/main" id="{E7AE554B-B55B-4937-92D1-58E74D87B8F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629E3C6-E4AC-416B-9DB2-CBC3AC92B5E7}"/>
              </a:ext>
            </a:extLst>
          </p:cNvPr>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1621161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BACDC57-0994-4EFF-B343-B926AD63386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EE764DC-4F43-4132-AB3E-593FCFAF95B4}"/>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85B45EE-21FD-4D92-8A6E-2260651710D0}"/>
              </a:ext>
            </a:extLst>
          </p:cNvPr>
          <p:cNvSpPr>
            <a:spLocks noGrp="1"/>
          </p:cNvSpPr>
          <p:nvPr>
            <p:ph type="dt" sz="half" idx="10"/>
          </p:nvPr>
        </p:nvSpPr>
        <p:spPr/>
        <p:txBody>
          <a:bodyPr/>
          <a:lstStyle/>
          <a:p>
            <a:fld id="{39EFA1D8-B69E-43BE-A9D6-5B5A8B9DCCA2}" type="datetime1">
              <a:rPr lang="zh-CN" altLang="en-US" smtClean="0"/>
              <a:t>2022/2/28</a:t>
            </a:fld>
            <a:endParaRPr lang="zh-CN" altLang="en-US"/>
          </a:p>
        </p:txBody>
      </p:sp>
      <p:sp>
        <p:nvSpPr>
          <p:cNvPr id="5" name="页脚占位符 4">
            <a:extLst>
              <a:ext uri="{FF2B5EF4-FFF2-40B4-BE49-F238E27FC236}">
                <a16:creationId xmlns:a16="http://schemas.microsoft.com/office/drawing/2014/main" id="{F8C39930-5671-46E0-90CE-AF28D973062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ED3FEAD-1891-474A-852A-E920BCC36E65}"/>
              </a:ext>
            </a:extLst>
          </p:cNvPr>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14100466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zh-CN" altLang="en-US"/>
              <a:t>单击此处编辑母版标题样式</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ea typeface="楷体" panose="02010609060101010101" pitchFamily="49" charset="-122"/>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p:txBody>
          <a:bodyPr/>
          <a:lstStyle/>
          <a:p>
            <a:fld id="{F61BC96C-DCE8-4DB9-9A24-9660EA215F39}" type="datetime1">
              <a:rPr lang="zh-CN" altLang="en-US" smtClean="0"/>
              <a:t>2022/2/28</a:t>
            </a:fld>
            <a:endParaRPr lang="zh-CN" altLang="en-US"/>
          </a:p>
        </p:txBody>
      </p:sp>
      <p:sp>
        <p:nvSpPr>
          <p:cNvPr id="5" name="Footer Placeholder 4"/>
          <p:cNvSpPr>
            <a:spLocks noGrp="1"/>
          </p:cNvSpPr>
          <p:nvPr>
            <p:ph type="ftr" sz="quarter" idx="11"/>
          </p:nvPr>
        </p:nvSpPr>
        <p:spPr>
          <a:xfrm>
            <a:off x="2416500" y="329307"/>
            <a:ext cx="4973915" cy="309201"/>
          </a:xfrm>
        </p:spPr>
        <p:txBody>
          <a:bodyPr/>
          <a:lstStyle/>
          <a:p>
            <a:endParaRPr lang="zh-CN" altLang="en-US"/>
          </a:p>
        </p:txBody>
      </p:sp>
      <p:sp>
        <p:nvSpPr>
          <p:cNvPr id="6" name="Slide Number Placeholder 5"/>
          <p:cNvSpPr>
            <a:spLocks noGrp="1"/>
          </p:cNvSpPr>
          <p:nvPr>
            <p:ph type="sldNum" sz="quarter" idx="12"/>
          </p:nvPr>
        </p:nvSpPr>
        <p:spPr>
          <a:xfrm>
            <a:off x="1437664" y="798973"/>
            <a:ext cx="811019" cy="503578"/>
          </a:xfrm>
        </p:spPr>
        <p:txBody>
          <a:bodyPr/>
          <a:lstStyle/>
          <a:p>
            <a:fld id="{8A51366B-01C9-48E6-86D0-A4CD3ADA71B6}" type="slidenum">
              <a:rPr lang="zh-CN" altLang="en-US" smtClean="0"/>
              <a:t>‹#›</a:t>
            </a:fld>
            <a:endParaRPr lang="zh-CN" alt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519010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t"/>
          <a:lstStyle>
            <a:lvl1pPr>
              <a:defRPr>
                <a:ea typeface="楷体" panose="02010609060101010101" pitchFamily="49" charset="-122"/>
              </a:defRPr>
            </a:lvl1pPr>
            <a:lvl2pPr>
              <a:defRPr>
                <a:ea typeface="楷体" panose="02010609060101010101" pitchFamily="49" charset="-122"/>
              </a:defRPr>
            </a:lvl2pPr>
            <a:lvl3pPr>
              <a:defRPr>
                <a:ea typeface="楷体" panose="02010609060101010101" pitchFamily="49" charset="-122"/>
              </a:defRPr>
            </a:lvl3pPr>
            <a:lvl4pPr>
              <a:defRPr>
                <a:ea typeface="楷体" panose="02010609060101010101" pitchFamily="49" charset="-122"/>
              </a:defRPr>
            </a:lvl4pPr>
            <a:lvl5pPr>
              <a:defRPr>
                <a:ea typeface="楷体" panose="02010609060101010101" pitchFamily="49"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p>
            <a:fld id="{FF8AA229-5018-4C08-9297-4FD6219D81A2}" type="datetime1">
              <a:rPr lang="zh-CN" altLang="en-US" smtClean="0"/>
              <a:t>2022/2/28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A51366B-01C9-48E6-86D0-A4CD3ADA71B6}" type="slidenum">
              <a:rPr lang="zh-CN" altLang="en-US" smtClean="0"/>
              <a:t>‹#›</a:t>
            </a:fld>
            <a:endParaRPr lang="zh-CN" alt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864560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ea typeface="楷体" panose="02010609060101010101" pitchFamily="49" charset="-122"/>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编辑母版文本样式</a:t>
            </a:r>
          </a:p>
        </p:txBody>
      </p:sp>
      <p:sp>
        <p:nvSpPr>
          <p:cNvPr id="4" name="Date Placeholder 3"/>
          <p:cNvSpPr>
            <a:spLocks noGrp="1"/>
          </p:cNvSpPr>
          <p:nvPr>
            <p:ph type="dt" sz="half" idx="10"/>
          </p:nvPr>
        </p:nvSpPr>
        <p:spPr/>
        <p:txBody>
          <a:bodyPr/>
          <a:lstStyle/>
          <a:p>
            <a:fld id="{8165E5FD-3A08-4A70-BB0F-9C50E2C8C7F8}" type="datetime1">
              <a:rPr lang="zh-CN" altLang="en-US" smtClean="0"/>
              <a:t>2022/2/28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A51366B-01C9-48E6-86D0-A4CD3ADA71B6}" type="slidenum">
              <a:rPr lang="zh-CN" altLang="en-US" smtClean="0"/>
              <a:t>‹#›</a:t>
            </a:fld>
            <a:endParaRPr lang="zh-CN" alt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19769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447331" y="2010878"/>
            <a:ext cx="4645152" cy="3448595"/>
          </a:xfrm>
        </p:spPr>
        <p:txBody>
          <a:bodyPr/>
          <a:lstStyle>
            <a:lvl1pPr>
              <a:defRPr>
                <a:ea typeface="楷体" panose="02010609060101010101" pitchFamily="49" charset="-122"/>
              </a:defRPr>
            </a:lvl1pPr>
            <a:lvl2pPr>
              <a:defRPr>
                <a:ea typeface="楷体" panose="02010609060101010101" pitchFamily="49" charset="-122"/>
              </a:defRPr>
            </a:lvl2pPr>
            <a:lvl3pPr>
              <a:defRPr>
                <a:ea typeface="楷体" panose="02010609060101010101" pitchFamily="49" charset="-122"/>
              </a:defRPr>
            </a:lvl3pPr>
            <a:lvl4pPr>
              <a:defRPr>
                <a:ea typeface="楷体" panose="02010609060101010101" pitchFamily="49" charset="-122"/>
              </a:defRPr>
            </a:lvl4pPr>
            <a:lvl5pPr>
              <a:defRPr>
                <a:ea typeface="楷体" panose="02010609060101010101" pitchFamily="49"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Content Placeholder 3"/>
          <p:cNvSpPr>
            <a:spLocks noGrp="1"/>
          </p:cNvSpPr>
          <p:nvPr>
            <p:ph sz="half" idx="2"/>
          </p:nvPr>
        </p:nvSpPr>
        <p:spPr>
          <a:xfrm>
            <a:off x="6413771" y="2017343"/>
            <a:ext cx="4645152" cy="3441520"/>
          </a:xfrm>
        </p:spPr>
        <p:txBody>
          <a:bodyPr/>
          <a:lstStyle>
            <a:lvl1pPr>
              <a:defRPr>
                <a:ea typeface="楷体" panose="02010609060101010101" pitchFamily="49" charset="-122"/>
              </a:defRPr>
            </a:lvl1pPr>
            <a:lvl2pPr>
              <a:defRPr>
                <a:ea typeface="楷体" panose="02010609060101010101" pitchFamily="49" charset="-122"/>
              </a:defRPr>
            </a:lvl2pPr>
            <a:lvl3pPr>
              <a:defRPr>
                <a:ea typeface="楷体" panose="02010609060101010101" pitchFamily="49" charset="-122"/>
              </a:defRPr>
            </a:lvl3pPr>
            <a:lvl4pPr>
              <a:defRPr>
                <a:ea typeface="楷体" panose="02010609060101010101" pitchFamily="49" charset="-122"/>
              </a:defRPr>
            </a:lvl4pPr>
            <a:lvl5pPr>
              <a:defRPr>
                <a:ea typeface="楷体" panose="02010609060101010101" pitchFamily="49"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5" name="Date Placeholder 4"/>
          <p:cNvSpPr>
            <a:spLocks noGrp="1"/>
          </p:cNvSpPr>
          <p:nvPr>
            <p:ph type="dt" sz="half" idx="10"/>
          </p:nvPr>
        </p:nvSpPr>
        <p:spPr/>
        <p:txBody>
          <a:bodyPr/>
          <a:lstStyle/>
          <a:p>
            <a:fld id="{EF1C340C-8FA8-4CAC-A694-2AD96C24EEBF}" type="datetime1">
              <a:rPr lang="zh-CN" altLang="en-US" smtClean="0"/>
              <a:t>2022/2/28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8A51366B-01C9-48E6-86D0-A4CD3ADA71B6}" type="slidenum">
              <a:rPr lang="zh-CN" altLang="en-US" smtClean="0"/>
              <a:t>‹#›</a:t>
            </a:fld>
            <a:endParaRPr lang="zh-CN" alt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919384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ea typeface="楷体" panose="02010609060101010101" pitchFamily="49"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编辑母版文本样式</a:t>
            </a:r>
          </a:p>
        </p:txBody>
      </p:sp>
      <p:sp>
        <p:nvSpPr>
          <p:cNvPr id="4" name="Content Placeholder 3"/>
          <p:cNvSpPr>
            <a:spLocks noGrp="1"/>
          </p:cNvSpPr>
          <p:nvPr>
            <p:ph sz="half" idx="2"/>
          </p:nvPr>
        </p:nvSpPr>
        <p:spPr>
          <a:xfrm>
            <a:off x="1447191" y="2824269"/>
            <a:ext cx="4645152" cy="2644457"/>
          </a:xfrm>
        </p:spPr>
        <p:txBody>
          <a:bodyPr/>
          <a:lstStyle>
            <a:lvl1pPr>
              <a:defRPr>
                <a:ea typeface="楷体" panose="02010609060101010101" pitchFamily="49" charset="-122"/>
              </a:defRPr>
            </a:lvl1pPr>
            <a:lvl2pPr>
              <a:defRPr>
                <a:ea typeface="楷体" panose="02010609060101010101" pitchFamily="49" charset="-122"/>
              </a:defRPr>
            </a:lvl2pPr>
            <a:lvl3pPr>
              <a:defRPr>
                <a:ea typeface="楷体" panose="02010609060101010101" pitchFamily="49" charset="-122"/>
              </a:defRPr>
            </a:lvl3pPr>
            <a:lvl4pPr>
              <a:defRPr>
                <a:ea typeface="楷体" panose="02010609060101010101" pitchFamily="49" charset="-122"/>
              </a:defRPr>
            </a:lvl4pPr>
            <a:lvl5pPr>
              <a:defRPr>
                <a:ea typeface="楷体" panose="02010609060101010101" pitchFamily="49"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ea typeface="楷体" panose="02010609060101010101" pitchFamily="49"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编辑母版文本样式</a:t>
            </a:r>
          </a:p>
        </p:txBody>
      </p:sp>
      <p:sp>
        <p:nvSpPr>
          <p:cNvPr id="6" name="Content Placeholder 5"/>
          <p:cNvSpPr>
            <a:spLocks noGrp="1"/>
          </p:cNvSpPr>
          <p:nvPr>
            <p:ph sz="quarter" idx="4"/>
          </p:nvPr>
        </p:nvSpPr>
        <p:spPr>
          <a:xfrm>
            <a:off x="6412362" y="2821491"/>
            <a:ext cx="4645152" cy="2637371"/>
          </a:xfrm>
        </p:spPr>
        <p:txBody>
          <a:bodyPr/>
          <a:lstStyle>
            <a:lvl1pPr>
              <a:defRPr>
                <a:ea typeface="楷体" panose="02010609060101010101" pitchFamily="49" charset="-122"/>
              </a:defRPr>
            </a:lvl1pPr>
            <a:lvl2pPr>
              <a:defRPr>
                <a:ea typeface="楷体" panose="02010609060101010101" pitchFamily="49" charset="-122"/>
              </a:defRPr>
            </a:lvl2pPr>
            <a:lvl3pPr>
              <a:defRPr>
                <a:ea typeface="楷体" panose="02010609060101010101" pitchFamily="49" charset="-122"/>
              </a:defRPr>
            </a:lvl3pPr>
            <a:lvl4pPr>
              <a:defRPr>
                <a:ea typeface="楷体" panose="02010609060101010101" pitchFamily="49" charset="-122"/>
              </a:defRPr>
            </a:lvl4pPr>
            <a:lvl5pPr>
              <a:defRPr>
                <a:ea typeface="楷体" panose="02010609060101010101" pitchFamily="49"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7" name="Date Placeholder 6"/>
          <p:cNvSpPr>
            <a:spLocks noGrp="1"/>
          </p:cNvSpPr>
          <p:nvPr>
            <p:ph type="dt" sz="half" idx="10"/>
          </p:nvPr>
        </p:nvSpPr>
        <p:spPr/>
        <p:txBody>
          <a:bodyPr/>
          <a:lstStyle/>
          <a:p>
            <a:fld id="{57C92D6D-5070-4456-BD02-C01BF38440B0}" type="datetime1">
              <a:rPr lang="zh-CN" altLang="en-US" smtClean="0"/>
              <a:t>2022/2/28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8A51366B-01C9-48E6-86D0-A4CD3ADA71B6}" type="slidenum">
              <a:rPr lang="zh-CN" altLang="en-US" smtClean="0"/>
              <a:t>‹#›</a:t>
            </a:fld>
            <a:endParaRPr lang="zh-CN" alt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770183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77A2C8D-07FF-4705-8DD9-6210B24556B0}" type="datetime1">
              <a:rPr lang="zh-CN" altLang="en-US" smtClean="0"/>
              <a:t>2022/2/28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8A51366B-01C9-48E6-86D0-A4CD3ADA71B6}" type="slidenum">
              <a:rPr lang="zh-CN" altLang="en-US" smtClean="0"/>
              <a:t>‹#›</a:t>
            </a:fld>
            <a:endParaRPr lang="zh-CN" alt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577885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94B8B6-64DA-49CF-991F-2319AF73B98D}" type="datetime1">
              <a:rPr lang="zh-CN" altLang="en-US" smtClean="0"/>
              <a:t>2022/2/28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22141116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5043714" y="798974"/>
            <a:ext cx="6012470" cy="4658826"/>
          </a:xfrm>
        </p:spPr>
        <p:txBody>
          <a:bodyPr anchor="ctr"/>
          <a:lstStyle>
            <a:lvl1pPr>
              <a:defRPr>
                <a:ea typeface="楷体" panose="02010609060101010101" pitchFamily="49" charset="-122"/>
              </a:defRPr>
            </a:lvl1pPr>
            <a:lvl2pPr>
              <a:defRPr>
                <a:ea typeface="楷体" panose="02010609060101010101" pitchFamily="49" charset="-122"/>
              </a:defRPr>
            </a:lvl2pPr>
            <a:lvl3pPr>
              <a:defRPr>
                <a:ea typeface="楷体" panose="02010609060101010101" pitchFamily="49" charset="-122"/>
              </a:defRPr>
            </a:lvl3pPr>
            <a:lvl4pPr>
              <a:defRPr>
                <a:ea typeface="楷体" panose="02010609060101010101" pitchFamily="49" charset="-122"/>
              </a:defRPr>
            </a:lvl4pPr>
            <a:lvl5pPr>
              <a:defRPr>
                <a:ea typeface="楷体" panose="02010609060101010101" pitchFamily="49"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ea typeface="楷体" panose="02010609060101010101" pitchFamily="49"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编辑母版文本样式</a:t>
            </a:r>
          </a:p>
        </p:txBody>
      </p:sp>
      <p:sp>
        <p:nvSpPr>
          <p:cNvPr id="5" name="Date Placeholder 4"/>
          <p:cNvSpPr>
            <a:spLocks noGrp="1"/>
          </p:cNvSpPr>
          <p:nvPr>
            <p:ph type="dt" sz="half" idx="10"/>
          </p:nvPr>
        </p:nvSpPr>
        <p:spPr/>
        <p:txBody>
          <a:bodyPr/>
          <a:lstStyle/>
          <a:p>
            <a:fld id="{4A1C93FE-2856-42AD-A154-0E22A6FAA510}" type="datetime1">
              <a:rPr lang="zh-CN" altLang="en-US" smtClean="0"/>
              <a:t>2022/2/28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8A51366B-01C9-48E6-86D0-A4CD3ADA71B6}" type="slidenum">
              <a:rPr lang="zh-CN" altLang="en-US" smtClean="0"/>
              <a:t>‹#›</a:t>
            </a:fld>
            <a:endParaRPr lang="zh-CN" alt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63087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E9A02B-FED2-4235-9971-C46B784B292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DF55302-3E8F-4128-8270-ECA7FCB4449E}"/>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0AE4326-C3F7-475D-8D89-30C6E5B5B770}"/>
              </a:ext>
            </a:extLst>
          </p:cNvPr>
          <p:cNvSpPr>
            <a:spLocks noGrp="1"/>
          </p:cNvSpPr>
          <p:nvPr>
            <p:ph type="dt" sz="half" idx="10"/>
          </p:nvPr>
        </p:nvSpPr>
        <p:spPr/>
        <p:txBody>
          <a:bodyPr/>
          <a:lstStyle/>
          <a:p>
            <a:fld id="{0E299EB2-14B6-4021-9B24-EFE2248AED14}" type="datetime1">
              <a:rPr lang="zh-CN" altLang="en-US" smtClean="0"/>
              <a:t>2022/2/28</a:t>
            </a:fld>
            <a:endParaRPr lang="zh-CN" altLang="en-US"/>
          </a:p>
        </p:txBody>
      </p:sp>
      <p:sp>
        <p:nvSpPr>
          <p:cNvPr id="5" name="页脚占位符 4">
            <a:extLst>
              <a:ext uri="{FF2B5EF4-FFF2-40B4-BE49-F238E27FC236}">
                <a16:creationId xmlns:a16="http://schemas.microsoft.com/office/drawing/2014/main" id="{8BF9256B-A5D7-4721-BDAD-BBB1BD9CBC5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A0D6A02-A089-4A7E-B234-9AE75DD4F992}"/>
              </a:ext>
            </a:extLst>
          </p:cNvPr>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22384871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ea typeface="楷体" panose="02010609060101010101" pitchFamily="49"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dirty="0"/>
              <a:t>单击图标添加图片</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ea typeface="楷体" panose="02010609060101010101" pitchFamily="49"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编辑母版文本样式</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11C3F6F4-272D-48A1-9ADE-ADA13B8DF2AA}" type="datetime1">
              <a:rPr lang="zh-CN" altLang="en-US" smtClean="0"/>
              <a:t>2022/2/28</a:t>
            </a:fld>
            <a:endParaRPr lang="zh-CN" altLang="en-US"/>
          </a:p>
        </p:txBody>
      </p:sp>
      <p:sp>
        <p:nvSpPr>
          <p:cNvPr id="6" name="Footer Placeholder 5"/>
          <p:cNvSpPr>
            <a:spLocks noGrp="1"/>
          </p:cNvSpPr>
          <p:nvPr>
            <p:ph type="ftr" sz="quarter" idx="11"/>
          </p:nvPr>
        </p:nvSpPr>
        <p:spPr>
          <a:xfrm>
            <a:off x="1447382" y="318640"/>
            <a:ext cx="5541004" cy="320931"/>
          </a:xfrm>
        </p:spPr>
        <p:txBody>
          <a:bodyPr/>
          <a:lstStyle/>
          <a:p>
            <a:endParaRPr lang="zh-CN" altLang="en-US"/>
          </a:p>
        </p:txBody>
      </p:sp>
      <p:sp>
        <p:nvSpPr>
          <p:cNvPr id="7" name="Slide Number Placeholder 6"/>
          <p:cNvSpPr>
            <a:spLocks noGrp="1"/>
          </p:cNvSpPr>
          <p:nvPr>
            <p:ph type="sldNum" sz="quarter" idx="12"/>
          </p:nvPr>
        </p:nvSpPr>
        <p:spPr/>
        <p:txBody>
          <a:bodyPr/>
          <a:lstStyle/>
          <a:p>
            <a:fld id="{8A51366B-01C9-48E6-86D0-A4CD3ADA71B6}" type="slidenum">
              <a:rPr lang="zh-CN" altLang="en-US" smtClean="0"/>
              <a:t>‹#›</a:t>
            </a:fld>
            <a:endParaRPr lang="zh-CN" alt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904953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lvl1pPr>
              <a:defRPr>
                <a:ea typeface="楷体" panose="02010609060101010101" pitchFamily="49" charset="-122"/>
              </a:defRPr>
            </a:lvl1pPr>
            <a:lvl2pPr>
              <a:defRPr>
                <a:ea typeface="楷体" panose="02010609060101010101" pitchFamily="49" charset="-122"/>
              </a:defRPr>
            </a:lvl2pPr>
            <a:lvl3pPr>
              <a:defRPr>
                <a:ea typeface="楷体" panose="02010609060101010101" pitchFamily="49" charset="-122"/>
              </a:defRPr>
            </a:lvl3pPr>
            <a:lvl4pPr>
              <a:defRPr>
                <a:ea typeface="楷体" panose="02010609060101010101" pitchFamily="49" charset="-122"/>
              </a:defRPr>
            </a:lvl4pPr>
            <a:lvl5pPr>
              <a:defRPr>
                <a:ea typeface="楷体" panose="02010609060101010101" pitchFamily="49"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p>
            <a:fld id="{8746CA39-9EB8-4FF5-B9E9-6559A5636852}" type="datetime1">
              <a:rPr lang="zh-CN" altLang="en-US" smtClean="0"/>
              <a:t>2022/2/28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A51366B-01C9-48E6-86D0-A4CD3ADA71B6}" type="slidenum">
              <a:rPr lang="zh-CN" altLang="en-US" smtClean="0"/>
              <a:t>‹#›</a:t>
            </a:fld>
            <a:endParaRPr lang="zh-CN" alt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263242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lvl1pPr>
              <a:defRPr>
                <a:ea typeface="楷体" panose="02010609060101010101" pitchFamily="49" charset="-122"/>
              </a:defRPr>
            </a:lvl1pPr>
            <a:lvl2pPr>
              <a:defRPr>
                <a:ea typeface="楷体" panose="02010609060101010101" pitchFamily="49" charset="-122"/>
              </a:defRPr>
            </a:lvl2pPr>
            <a:lvl3pPr>
              <a:defRPr>
                <a:ea typeface="楷体" panose="02010609060101010101" pitchFamily="49" charset="-122"/>
              </a:defRPr>
            </a:lvl3pPr>
            <a:lvl4pPr>
              <a:defRPr>
                <a:ea typeface="楷体" panose="02010609060101010101" pitchFamily="49" charset="-122"/>
              </a:defRPr>
            </a:lvl4pPr>
            <a:lvl5pPr>
              <a:defRPr>
                <a:ea typeface="楷体" panose="02010609060101010101" pitchFamily="49"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p>
            <a:fld id="{013A848D-EC56-483A-A81D-3907F5A682ED}" type="datetime1">
              <a:rPr lang="zh-CN" altLang="en-US" smtClean="0"/>
              <a:t>2022/2/28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A51366B-01C9-48E6-86D0-A4CD3ADA71B6}" type="slidenum">
              <a:rPr lang="zh-CN" altLang="en-US" smtClean="0"/>
              <a:t>‹#›</a:t>
            </a:fld>
            <a:endParaRPr lang="zh-CN" alt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39797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C3F60E-D173-4425-A443-643009456AAF}"/>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0751ECD-0B8C-4AD1-833E-505F0C8DBE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AB4A1F9E-B406-4CE1-B3D3-D42DAAF4BF18}"/>
              </a:ext>
            </a:extLst>
          </p:cNvPr>
          <p:cNvSpPr>
            <a:spLocks noGrp="1"/>
          </p:cNvSpPr>
          <p:nvPr>
            <p:ph type="dt" sz="half" idx="10"/>
          </p:nvPr>
        </p:nvSpPr>
        <p:spPr/>
        <p:txBody>
          <a:bodyPr/>
          <a:lstStyle/>
          <a:p>
            <a:fld id="{4C1EDA59-A8CD-4E2B-B2F7-C428216B501B}" type="datetime1">
              <a:rPr lang="zh-CN" altLang="en-US" smtClean="0"/>
              <a:t>2022/2/28</a:t>
            </a:fld>
            <a:endParaRPr lang="zh-CN" altLang="en-US"/>
          </a:p>
        </p:txBody>
      </p:sp>
      <p:sp>
        <p:nvSpPr>
          <p:cNvPr id="5" name="页脚占位符 4">
            <a:extLst>
              <a:ext uri="{FF2B5EF4-FFF2-40B4-BE49-F238E27FC236}">
                <a16:creationId xmlns:a16="http://schemas.microsoft.com/office/drawing/2014/main" id="{4A4AE825-D036-4438-9016-5CE199598FC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18F10BD-0539-4F9F-BBCF-11C48D3F7D0E}"/>
              </a:ext>
            </a:extLst>
          </p:cNvPr>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750973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975DBA-8B04-496A-B3BC-60B30877607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53EFEDC-3A61-4DAE-90E6-62F2221C7A02}"/>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56C1F26A-5C0B-4AC8-B3AA-5D6F21D67DD8}"/>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40DEC239-9D71-4F0E-8A87-5AECB54204FF}"/>
              </a:ext>
            </a:extLst>
          </p:cNvPr>
          <p:cNvSpPr>
            <a:spLocks noGrp="1"/>
          </p:cNvSpPr>
          <p:nvPr>
            <p:ph type="dt" sz="half" idx="10"/>
          </p:nvPr>
        </p:nvSpPr>
        <p:spPr/>
        <p:txBody>
          <a:bodyPr/>
          <a:lstStyle/>
          <a:p>
            <a:fld id="{479DB70C-C621-4550-BC4C-95C9CA9B38C5}" type="datetime1">
              <a:rPr lang="zh-CN" altLang="en-US" smtClean="0"/>
              <a:t>2022/2/28</a:t>
            </a:fld>
            <a:endParaRPr lang="zh-CN" altLang="en-US"/>
          </a:p>
        </p:txBody>
      </p:sp>
      <p:sp>
        <p:nvSpPr>
          <p:cNvPr id="6" name="页脚占位符 5">
            <a:extLst>
              <a:ext uri="{FF2B5EF4-FFF2-40B4-BE49-F238E27FC236}">
                <a16:creationId xmlns:a16="http://schemas.microsoft.com/office/drawing/2014/main" id="{A4D384AC-4559-4227-82E9-CE86859FF0D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79DA563-C1EA-476F-9364-0B88FBFE28E9}"/>
              </a:ext>
            </a:extLst>
          </p:cNvPr>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3818004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F81192-2200-4060-8641-0361A7A2713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394BCA0-215A-4303-BC44-41CC8FC01F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2600A1E9-BC13-4999-BC37-24B51DC99025}"/>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306C3552-D668-4FF5-9080-6AAF0B2BC2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EFF4757D-FE39-4A95-8A2B-A9F8B037FA7C}"/>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EFC1A110-49FA-49D4-BE88-9906949B3CBC}"/>
              </a:ext>
            </a:extLst>
          </p:cNvPr>
          <p:cNvSpPr>
            <a:spLocks noGrp="1"/>
          </p:cNvSpPr>
          <p:nvPr>
            <p:ph type="dt" sz="half" idx="10"/>
          </p:nvPr>
        </p:nvSpPr>
        <p:spPr/>
        <p:txBody>
          <a:bodyPr/>
          <a:lstStyle/>
          <a:p>
            <a:fld id="{A43B8E02-86C9-4588-9226-CD7BB5D14E53}" type="datetime1">
              <a:rPr lang="zh-CN" altLang="en-US" smtClean="0"/>
              <a:t>2022/2/28</a:t>
            </a:fld>
            <a:endParaRPr lang="zh-CN" altLang="en-US"/>
          </a:p>
        </p:txBody>
      </p:sp>
      <p:sp>
        <p:nvSpPr>
          <p:cNvPr id="8" name="页脚占位符 7">
            <a:extLst>
              <a:ext uri="{FF2B5EF4-FFF2-40B4-BE49-F238E27FC236}">
                <a16:creationId xmlns:a16="http://schemas.microsoft.com/office/drawing/2014/main" id="{C569841D-F557-42E1-8D2B-C2297BF9146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410EF22-4EDE-4578-A4F2-5F55A841F99F}"/>
              </a:ext>
            </a:extLst>
          </p:cNvPr>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1288057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27D0D0-B675-49A7-9C8E-C0AEDF9119AC}"/>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026F8D9-4C65-4AD3-9FDA-F578E1ADC921}"/>
              </a:ext>
            </a:extLst>
          </p:cNvPr>
          <p:cNvSpPr>
            <a:spLocks noGrp="1"/>
          </p:cNvSpPr>
          <p:nvPr>
            <p:ph type="dt" sz="half" idx="10"/>
          </p:nvPr>
        </p:nvSpPr>
        <p:spPr/>
        <p:txBody>
          <a:bodyPr/>
          <a:lstStyle/>
          <a:p>
            <a:fld id="{1A858C90-054A-4F66-9163-96A8D80991EF}" type="datetime1">
              <a:rPr lang="zh-CN" altLang="en-US" smtClean="0"/>
              <a:t>2022/2/28</a:t>
            </a:fld>
            <a:endParaRPr lang="zh-CN" altLang="en-US"/>
          </a:p>
        </p:txBody>
      </p:sp>
      <p:sp>
        <p:nvSpPr>
          <p:cNvPr id="4" name="页脚占位符 3">
            <a:extLst>
              <a:ext uri="{FF2B5EF4-FFF2-40B4-BE49-F238E27FC236}">
                <a16:creationId xmlns:a16="http://schemas.microsoft.com/office/drawing/2014/main" id="{1DF395CC-2F65-4CC7-87CC-6E0A91954B3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56ED5A6-2E9B-47BE-AF89-A1EAE08ED4B9}"/>
              </a:ext>
            </a:extLst>
          </p:cNvPr>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3183824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774E9AF-C94A-41EF-A45E-3FCEA8234C39}"/>
              </a:ext>
            </a:extLst>
          </p:cNvPr>
          <p:cNvSpPr>
            <a:spLocks noGrp="1"/>
          </p:cNvSpPr>
          <p:nvPr>
            <p:ph type="dt" sz="half" idx="10"/>
          </p:nvPr>
        </p:nvSpPr>
        <p:spPr/>
        <p:txBody>
          <a:bodyPr/>
          <a:lstStyle/>
          <a:p>
            <a:fld id="{DFFAD1E7-DFF8-46CA-97BC-E6C7DADEECD9}" type="datetime1">
              <a:rPr lang="zh-CN" altLang="en-US" smtClean="0"/>
              <a:t>2022/2/28</a:t>
            </a:fld>
            <a:endParaRPr lang="zh-CN" altLang="en-US"/>
          </a:p>
        </p:txBody>
      </p:sp>
      <p:sp>
        <p:nvSpPr>
          <p:cNvPr id="3" name="页脚占位符 2">
            <a:extLst>
              <a:ext uri="{FF2B5EF4-FFF2-40B4-BE49-F238E27FC236}">
                <a16:creationId xmlns:a16="http://schemas.microsoft.com/office/drawing/2014/main" id="{AB8F0D10-5FF9-45E0-B3CD-BC22FAC0AB85}"/>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EBC2055-5936-4DDC-8DC9-1BD1AA5D6A49}"/>
              </a:ext>
            </a:extLst>
          </p:cNvPr>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956829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1C5AC3-1B04-4EFD-82DA-502F941946D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9DC53047-6CFA-4807-8F3A-FEC761A781A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4B14EE70-BE1E-40F6-A363-07321179F9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4450ADDD-DE46-4CA6-BF61-E2D043538BB8}"/>
              </a:ext>
            </a:extLst>
          </p:cNvPr>
          <p:cNvSpPr>
            <a:spLocks noGrp="1"/>
          </p:cNvSpPr>
          <p:nvPr>
            <p:ph type="dt" sz="half" idx="10"/>
          </p:nvPr>
        </p:nvSpPr>
        <p:spPr/>
        <p:txBody>
          <a:bodyPr/>
          <a:lstStyle/>
          <a:p>
            <a:fld id="{07B07AF7-6050-4089-9428-7D68167D5921}" type="datetime1">
              <a:rPr lang="zh-CN" altLang="en-US" smtClean="0"/>
              <a:t>2022/2/28</a:t>
            </a:fld>
            <a:endParaRPr lang="zh-CN" altLang="en-US"/>
          </a:p>
        </p:txBody>
      </p:sp>
      <p:sp>
        <p:nvSpPr>
          <p:cNvPr id="6" name="页脚占位符 5">
            <a:extLst>
              <a:ext uri="{FF2B5EF4-FFF2-40B4-BE49-F238E27FC236}">
                <a16:creationId xmlns:a16="http://schemas.microsoft.com/office/drawing/2014/main" id="{C6C1628B-FE78-4D58-9457-9A9D4B229AE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FDA5CBA-F952-44A9-9AF6-E2A9F56428CC}"/>
              </a:ext>
            </a:extLst>
          </p:cNvPr>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1079415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6D431B-1BC2-4911-ABB1-2B6C9696EB0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5EB05D2-9EA4-43CF-881F-38E7653476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67E6356-9154-4DED-B479-84FAF8A5F2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0630E5DE-F92C-410E-955E-D8F7226371C6}"/>
              </a:ext>
            </a:extLst>
          </p:cNvPr>
          <p:cNvSpPr>
            <a:spLocks noGrp="1"/>
          </p:cNvSpPr>
          <p:nvPr>
            <p:ph type="dt" sz="half" idx="10"/>
          </p:nvPr>
        </p:nvSpPr>
        <p:spPr/>
        <p:txBody>
          <a:bodyPr/>
          <a:lstStyle/>
          <a:p>
            <a:fld id="{2A7E0D38-E78B-417A-8D43-1B3A55B1501A}" type="datetime1">
              <a:rPr lang="zh-CN" altLang="en-US" smtClean="0"/>
              <a:t>2022/2/28</a:t>
            </a:fld>
            <a:endParaRPr lang="zh-CN" altLang="en-US"/>
          </a:p>
        </p:txBody>
      </p:sp>
      <p:sp>
        <p:nvSpPr>
          <p:cNvPr id="6" name="页脚占位符 5">
            <a:extLst>
              <a:ext uri="{FF2B5EF4-FFF2-40B4-BE49-F238E27FC236}">
                <a16:creationId xmlns:a16="http://schemas.microsoft.com/office/drawing/2014/main" id="{14169D33-3D14-4D26-81BA-90039E555E8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79A716F-4C08-400B-8938-7C61CF86BC25}"/>
              </a:ext>
            </a:extLst>
          </p:cNvPr>
          <p:cNvSpPr>
            <a:spLocks noGrp="1"/>
          </p:cNvSpPr>
          <p:nvPr>
            <p:ph type="sldNum" sz="quarter" idx="12"/>
          </p:nvPr>
        </p:nvSpPr>
        <p:spPr/>
        <p:txBody>
          <a:bodyPr/>
          <a:lstStyle/>
          <a:p>
            <a:fld id="{8A51366B-01C9-48E6-86D0-A4CD3ADA71B6}" type="slidenum">
              <a:rPr lang="zh-CN" altLang="en-US" smtClean="0"/>
              <a:t>‹#›</a:t>
            </a:fld>
            <a:endParaRPr lang="zh-CN" altLang="en-US"/>
          </a:p>
        </p:txBody>
      </p:sp>
    </p:spTree>
    <p:extLst>
      <p:ext uri="{BB962C8B-B14F-4D97-AF65-F5344CB8AC3E}">
        <p14:creationId xmlns:p14="http://schemas.microsoft.com/office/powerpoint/2010/main" val="1606396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3601B19-79CA-4795-89CF-FE78D4F74D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6F26086B-3978-4E33-BF77-BF5CEDD60B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a:extLst>
              <a:ext uri="{FF2B5EF4-FFF2-40B4-BE49-F238E27FC236}">
                <a16:creationId xmlns:a16="http://schemas.microsoft.com/office/drawing/2014/main" id="{05DF32F9-3485-4D9F-A3DD-6A4C7E300D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楷体" panose="02010609060101010101" pitchFamily="49" charset="-122"/>
                <a:ea typeface="楷体" panose="02010609060101010101" pitchFamily="49" charset="-122"/>
              </a:defRPr>
            </a:lvl1pPr>
          </a:lstStyle>
          <a:p>
            <a:fld id="{021777D9-05B4-4BB0-951B-BA8DE4F280BB}" type="datetime1">
              <a:rPr lang="zh-CN" altLang="en-US" smtClean="0"/>
              <a:t>2022/2/28</a:t>
            </a:fld>
            <a:endParaRPr lang="zh-CN" altLang="en-US" dirty="0"/>
          </a:p>
        </p:txBody>
      </p:sp>
      <p:sp>
        <p:nvSpPr>
          <p:cNvPr id="5" name="页脚占位符 4">
            <a:extLst>
              <a:ext uri="{FF2B5EF4-FFF2-40B4-BE49-F238E27FC236}">
                <a16:creationId xmlns:a16="http://schemas.microsoft.com/office/drawing/2014/main" id="{34731AA2-F39D-4A6C-8444-BA3095124F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楷体" panose="02010609060101010101" pitchFamily="49" charset="-122"/>
                <a:ea typeface="楷体" panose="02010609060101010101" pitchFamily="49" charset="-122"/>
              </a:defRPr>
            </a:lvl1pPr>
          </a:lstStyle>
          <a:p>
            <a:endParaRPr lang="zh-CN" altLang="en-US" dirty="0"/>
          </a:p>
        </p:txBody>
      </p:sp>
      <p:sp>
        <p:nvSpPr>
          <p:cNvPr id="6" name="灯片编号占位符 5">
            <a:extLst>
              <a:ext uri="{FF2B5EF4-FFF2-40B4-BE49-F238E27FC236}">
                <a16:creationId xmlns:a16="http://schemas.microsoft.com/office/drawing/2014/main" id="{66082D48-39F2-45F6-8905-BC21B219D0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楷体" panose="02010609060101010101" pitchFamily="49" charset="-122"/>
                <a:ea typeface="楷体" panose="02010609060101010101" pitchFamily="49" charset="-122"/>
              </a:defRPr>
            </a:lvl1pPr>
          </a:lstStyle>
          <a:p>
            <a:fld id="{8A51366B-01C9-48E6-86D0-A4CD3ADA71B6}" type="slidenum">
              <a:rPr lang="zh-CN" altLang="en-US" smtClean="0"/>
              <a:pPr/>
              <a:t>‹#›</a:t>
            </a:fld>
            <a:endParaRPr lang="zh-CN" altLang="en-US" dirty="0"/>
          </a:p>
        </p:txBody>
      </p:sp>
    </p:spTree>
    <p:extLst>
      <p:ext uri="{BB962C8B-B14F-4D97-AF65-F5344CB8AC3E}">
        <p14:creationId xmlns:p14="http://schemas.microsoft.com/office/powerpoint/2010/main" val="25225642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楷体" panose="02010609060101010101" pitchFamily="49" charset="-122"/>
          <a:ea typeface="楷体" panose="02010609060101010101" pitchFamily="49"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楷体" panose="02010609060101010101" pitchFamily="49" charset="-122"/>
          <a:ea typeface="楷体" panose="020106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楷体" panose="02010609060101010101" pitchFamily="49" charset="-122"/>
          <a:ea typeface="楷体" panose="02010609060101010101" pitchFamily="49"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楷体" panose="02010609060101010101" pitchFamily="49" charset="-122"/>
          <a:ea typeface="楷体" panose="02010609060101010101" pitchFamily="49"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楷体" panose="02010609060101010101" pitchFamily="49" charset="-122"/>
          <a:ea typeface="楷体" panose="02010609060101010101" pitchFamily="49"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ea typeface="楷体" panose="02010609060101010101" pitchFamily="49" charset="-122"/>
              </a:defRPr>
            </a:lvl1pPr>
          </a:lstStyle>
          <a:p>
            <a:fld id="{2EB64DEE-D22B-4C20-8545-B2E80707E88C}" type="datetime1">
              <a:rPr lang="zh-CN" altLang="en-US" smtClean="0"/>
              <a:t>2022/2/28</a:t>
            </a:fld>
            <a:endParaRPr lang="zh-CN" alt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ea typeface="楷体" panose="02010609060101010101" pitchFamily="49" charset="-122"/>
              </a:defRPr>
            </a:lvl1pPr>
          </a:lstStyle>
          <a:p>
            <a:endParaRPr lang="zh-CN" alt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ea typeface="楷体" panose="02010609060101010101" pitchFamily="49" charset="-122"/>
              </a:defRPr>
            </a:lvl1pPr>
          </a:lstStyle>
          <a:p>
            <a:fld id="{8A51366B-01C9-48E6-86D0-A4CD3ADA71B6}" type="slidenum">
              <a:rPr lang="zh-CN" altLang="en-US" smtClean="0"/>
              <a:pPr/>
              <a:t>‹#›</a:t>
            </a:fld>
            <a:endParaRPr lang="zh-CN" alt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774759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3.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4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4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4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emf"/><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flipH="1" flipV="1">
            <a:off x="1418607" y="4650222"/>
            <a:ext cx="2165565" cy="2166521"/>
            <a:chOff x="7186287" y="1066801"/>
            <a:chExt cx="3198988" cy="3200400"/>
          </a:xfrm>
        </p:grpSpPr>
        <p:sp>
          <p:nvSpPr>
            <p:cNvPr id="8" name="直角三角形 7"/>
            <p:cNvSpPr/>
            <p:nvPr/>
          </p:nvSpPr>
          <p:spPr>
            <a:xfrm rot="10800000" flipH="1">
              <a:off x="8785075" y="2667001"/>
              <a:ext cx="1600200" cy="1600200"/>
            </a:xfrm>
            <a:prstGeom prst="rtTriangle">
              <a:avLst/>
            </a:prstGeom>
            <a:solidFill>
              <a:srgbClr val="177B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9" name="直角三角形 8"/>
            <p:cNvSpPr/>
            <p:nvPr/>
          </p:nvSpPr>
          <p:spPr>
            <a:xfrm rot="16200000" flipH="1">
              <a:off x="7186288" y="2667001"/>
              <a:ext cx="1600200" cy="1600200"/>
            </a:xfrm>
            <a:prstGeom prst="rtTriangle">
              <a:avLst/>
            </a:prstGeom>
            <a:solidFill>
              <a:srgbClr val="73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10" name="直角三角形 9"/>
            <p:cNvSpPr/>
            <p:nvPr/>
          </p:nvSpPr>
          <p:spPr>
            <a:xfrm rot="10800000" flipH="1" flipV="1">
              <a:off x="8785074" y="1066801"/>
              <a:ext cx="1600200" cy="1600200"/>
            </a:xfrm>
            <a:prstGeom prst="rtTriangle">
              <a:avLst/>
            </a:prstGeom>
            <a:solidFill>
              <a:srgbClr val="0E4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11" name="直角三角形 10"/>
            <p:cNvSpPr/>
            <p:nvPr/>
          </p:nvSpPr>
          <p:spPr>
            <a:xfrm rot="5400000" flipH="1" flipV="1">
              <a:off x="7186287" y="1066801"/>
              <a:ext cx="1600200" cy="1600200"/>
            </a:xfrm>
            <a:prstGeom prst="rtTriangle">
              <a:avLst/>
            </a:prstGeom>
            <a:solidFill>
              <a:srgbClr val="1A97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grpSp>
      <p:grpSp>
        <p:nvGrpSpPr>
          <p:cNvPr id="22" name="组合 21"/>
          <p:cNvGrpSpPr/>
          <p:nvPr/>
        </p:nvGrpSpPr>
        <p:grpSpPr>
          <a:xfrm flipH="1" flipV="1">
            <a:off x="165181" y="3318839"/>
            <a:ext cx="2165565" cy="2166521"/>
            <a:chOff x="3512010" y="1191987"/>
            <a:chExt cx="3198988" cy="3200400"/>
          </a:xfrm>
        </p:grpSpPr>
        <p:sp>
          <p:nvSpPr>
            <p:cNvPr id="23" name="直角三角形 22"/>
            <p:cNvSpPr/>
            <p:nvPr/>
          </p:nvSpPr>
          <p:spPr>
            <a:xfrm rot="10800000" flipH="1">
              <a:off x="5110798" y="2792187"/>
              <a:ext cx="1600200" cy="1600200"/>
            </a:xfrm>
            <a:prstGeom prst="rtTriangle">
              <a:avLst/>
            </a:prstGeom>
            <a:solidFill>
              <a:srgbClr val="1759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24" name="直角三角形 23"/>
            <p:cNvSpPr/>
            <p:nvPr/>
          </p:nvSpPr>
          <p:spPr>
            <a:xfrm rot="16200000" flipH="1">
              <a:off x="3512011" y="2792187"/>
              <a:ext cx="1600200" cy="1600200"/>
            </a:xfrm>
            <a:prstGeom prst="rtTriangle">
              <a:avLst/>
            </a:prstGeom>
            <a:solidFill>
              <a:srgbClr val="74A6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25" name="直角三角形 24"/>
            <p:cNvSpPr/>
            <p:nvPr/>
          </p:nvSpPr>
          <p:spPr>
            <a:xfrm rot="10800000" flipH="1" flipV="1">
              <a:off x="5110797" y="1191987"/>
              <a:ext cx="1600200" cy="1600200"/>
            </a:xfrm>
            <a:prstGeom prst="rtTriangle">
              <a:avLst/>
            </a:prstGeom>
            <a:solidFill>
              <a:srgbClr val="1039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26" name="直角三角形 25"/>
            <p:cNvSpPr/>
            <p:nvPr/>
          </p:nvSpPr>
          <p:spPr>
            <a:xfrm rot="5400000" flipH="1" flipV="1">
              <a:off x="3512010" y="1191987"/>
              <a:ext cx="1600200" cy="1600200"/>
            </a:xfrm>
            <a:prstGeom prst="rtTriangle">
              <a:avLst/>
            </a:prstGeom>
            <a:solidFill>
              <a:srgbClr val="1E6E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grpSp>
      <p:grpSp>
        <p:nvGrpSpPr>
          <p:cNvPr id="27" name="组合 26"/>
          <p:cNvGrpSpPr/>
          <p:nvPr/>
        </p:nvGrpSpPr>
        <p:grpSpPr>
          <a:xfrm flipV="1">
            <a:off x="-5942" y="4642389"/>
            <a:ext cx="1083261" cy="2166521"/>
            <a:chOff x="10118157" y="-1358280"/>
            <a:chExt cx="1175657" cy="2351313"/>
          </a:xfrm>
        </p:grpSpPr>
        <p:sp>
          <p:nvSpPr>
            <p:cNvPr id="28" name="直角三角形 27"/>
            <p:cNvSpPr/>
            <p:nvPr/>
          </p:nvSpPr>
          <p:spPr>
            <a:xfrm rot="10800000" flipH="1">
              <a:off x="10118157" y="-182624"/>
              <a:ext cx="1175657" cy="1175657"/>
            </a:xfrm>
            <a:prstGeom prst="rtTriangle">
              <a:avLst/>
            </a:prstGeom>
            <a:solidFill>
              <a:srgbClr val="7F8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29" name="直角三角形 28"/>
            <p:cNvSpPr/>
            <p:nvPr/>
          </p:nvSpPr>
          <p:spPr>
            <a:xfrm rot="10800000" flipH="1" flipV="1">
              <a:off x="10118157" y="-1358280"/>
              <a:ext cx="1175657" cy="1175657"/>
            </a:xfrm>
            <a:prstGeom prst="rtTriangl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grpSp>
      <p:grpSp>
        <p:nvGrpSpPr>
          <p:cNvPr id="30" name="组合 29"/>
          <p:cNvGrpSpPr/>
          <p:nvPr/>
        </p:nvGrpSpPr>
        <p:grpSpPr>
          <a:xfrm flipH="1" flipV="1">
            <a:off x="0" y="2045766"/>
            <a:ext cx="1083262" cy="2166521"/>
            <a:chOff x="7824061" y="-2130582"/>
            <a:chExt cx="1175658" cy="2351313"/>
          </a:xfrm>
        </p:grpSpPr>
        <p:sp>
          <p:nvSpPr>
            <p:cNvPr id="31" name="直角三角形 30"/>
            <p:cNvSpPr/>
            <p:nvPr/>
          </p:nvSpPr>
          <p:spPr>
            <a:xfrm rot="16200000" flipH="1">
              <a:off x="7824062" y="-954926"/>
              <a:ext cx="1175657" cy="1175657"/>
            </a:xfrm>
            <a:prstGeom prst="rtTriangle">
              <a:avLst/>
            </a:prstGeom>
            <a:solidFill>
              <a:srgbClr val="DC5F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32" name="直角三角形 31"/>
            <p:cNvSpPr/>
            <p:nvPr/>
          </p:nvSpPr>
          <p:spPr>
            <a:xfrm rot="5400000" flipH="1" flipV="1">
              <a:off x="7824061" y="-2130582"/>
              <a:ext cx="1175657" cy="1175657"/>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grpSp>
      <p:sp>
        <p:nvSpPr>
          <p:cNvPr id="50" name="矩形 49"/>
          <p:cNvSpPr/>
          <p:nvPr/>
        </p:nvSpPr>
        <p:spPr>
          <a:xfrm>
            <a:off x="451165" y="-1250822"/>
            <a:ext cx="652635" cy="995099"/>
          </a:xfrm>
          <a:prstGeom prst="rect">
            <a:avLst/>
          </a:prstGeom>
          <a:solidFill>
            <a:srgbClr val="1D6FA9"/>
          </a:solidFill>
          <a:ln>
            <a:noFill/>
          </a:ln>
          <a:effectLst>
            <a:outerShdw blurRad="63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51" name="矩形 50"/>
          <p:cNvSpPr/>
          <p:nvPr/>
        </p:nvSpPr>
        <p:spPr>
          <a:xfrm>
            <a:off x="1250865" y="-1250822"/>
            <a:ext cx="652635" cy="995099"/>
          </a:xfrm>
          <a:prstGeom prst="rect">
            <a:avLst/>
          </a:prstGeom>
          <a:solidFill>
            <a:srgbClr val="1F9776"/>
          </a:solidFill>
          <a:ln>
            <a:noFill/>
          </a:ln>
          <a:effectLst>
            <a:outerShdw blurRad="63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52" name="矩形 51"/>
          <p:cNvSpPr/>
          <p:nvPr/>
        </p:nvSpPr>
        <p:spPr>
          <a:xfrm>
            <a:off x="2050564" y="-1250822"/>
            <a:ext cx="652635" cy="995099"/>
          </a:xfrm>
          <a:prstGeom prst="rect">
            <a:avLst/>
          </a:prstGeom>
          <a:solidFill>
            <a:srgbClr val="89C145"/>
          </a:solidFill>
          <a:ln>
            <a:noFill/>
          </a:ln>
          <a:effectLst>
            <a:outerShdw blurRad="63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53" name="矩形 52"/>
          <p:cNvSpPr/>
          <p:nvPr/>
        </p:nvSpPr>
        <p:spPr>
          <a:xfrm>
            <a:off x="2850264" y="-1250822"/>
            <a:ext cx="652635" cy="995099"/>
          </a:xfrm>
          <a:prstGeom prst="rect">
            <a:avLst/>
          </a:prstGeom>
          <a:solidFill>
            <a:srgbClr val="F29C15"/>
          </a:solidFill>
          <a:ln>
            <a:noFill/>
          </a:ln>
          <a:effectLst>
            <a:outerShdw blurRad="63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54" name="矩形 53"/>
          <p:cNvSpPr/>
          <p:nvPr/>
        </p:nvSpPr>
        <p:spPr>
          <a:xfrm>
            <a:off x="3649964" y="-1250822"/>
            <a:ext cx="652635" cy="995099"/>
          </a:xfrm>
          <a:prstGeom prst="rect">
            <a:avLst/>
          </a:prstGeom>
          <a:solidFill>
            <a:srgbClr val="CA2A2B"/>
          </a:solidFill>
          <a:ln>
            <a:noFill/>
          </a:ln>
          <a:effectLst>
            <a:outerShdw blurRad="63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55" name="文本框 54"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1938786" y="2223202"/>
            <a:ext cx="8648522" cy="1938992"/>
          </a:xfrm>
          <a:prstGeom prst="rect">
            <a:avLst/>
          </a:prstGeom>
          <a:noFill/>
        </p:spPr>
        <p:txBody>
          <a:bodyPr wrap="none" rtlCol="0">
            <a:spAutoFit/>
          </a:bodyPr>
          <a:lstStyle/>
          <a:p>
            <a:pPr algn="ctr" defTabSz="1218565">
              <a:defRPr/>
            </a:pPr>
            <a:r>
              <a:rPr lang="zh-CN" altLang="en-US" sz="6000" dirty="0">
                <a:ea typeface="楷体" panose="02010609060101010101" pitchFamily="49" charset="-122"/>
              </a:rPr>
              <a:t>计算机组成原理课程实验</a:t>
            </a:r>
            <a:br>
              <a:rPr lang="en-US" altLang="zh-CN" sz="6000" dirty="0">
                <a:ea typeface="楷体" panose="02010609060101010101" pitchFamily="49" charset="-122"/>
              </a:rPr>
            </a:br>
            <a:r>
              <a:rPr lang="en-US" altLang="zh-CN" sz="6000" dirty="0">
                <a:ea typeface="楷体" panose="02010609060101010101" pitchFamily="49" charset="-122"/>
              </a:rPr>
              <a:t>				   </a:t>
            </a:r>
            <a:endParaRPr lang="en-US" altLang="zh-CN" sz="6000" b="1" kern="0" dirty="0">
              <a:solidFill>
                <a:schemeClr val="tx1">
                  <a:lumMod val="85000"/>
                  <a:lumOff val="15000"/>
                </a:schemeClr>
              </a:solidFill>
              <a:latin typeface="幼圆" panose="02010509060101010101" pitchFamily="49" charset="-122"/>
              <a:ea typeface="幼圆" panose="02010509060101010101" pitchFamily="49" charset="-122"/>
            </a:endParaRPr>
          </a:p>
        </p:txBody>
      </p:sp>
      <p:grpSp>
        <p:nvGrpSpPr>
          <p:cNvPr id="61" name="组合 60"/>
          <p:cNvGrpSpPr/>
          <p:nvPr/>
        </p:nvGrpSpPr>
        <p:grpSpPr>
          <a:xfrm>
            <a:off x="11722066" y="1592297"/>
            <a:ext cx="469934" cy="1431122"/>
            <a:chOff x="11722066" y="1592297"/>
            <a:chExt cx="469934" cy="1431122"/>
          </a:xfrm>
        </p:grpSpPr>
        <p:sp>
          <p:nvSpPr>
            <p:cNvPr id="58" name="矩形 57"/>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sp>
          <p:nvSpPr>
            <p:cNvPr id="59" name="矩形 58"/>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楷体" panose="02010609060101010101" pitchFamily="49" charset="-122"/>
              </a:endParaRPr>
            </a:p>
          </p:txBody>
        </p:sp>
      </p:grpSp>
      <p:sp>
        <p:nvSpPr>
          <p:cNvPr id="33" name="文本框 32"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a:extLst>
              <a:ext uri="{FF2B5EF4-FFF2-40B4-BE49-F238E27FC236}">
                <a16:creationId xmlns:a16="http://schemas.microsoft.com/office/drawing/2014/main" id="{2F37841D-EB4A-4F1C-A656-A15A0BB9AB4F}"/>
              </a:ext>
            </a:extLst>
          </p:cNvPr>
          <p:cNvSpPr txBox="1"/>
          <p:nvPr/>
        </p:nvSpPr>
        <p:spPr>
          <a:xfrm>
            <a:off x="7511725" y="5010437"/>
            <a:ext cx="649537" cy="646331"/>
          </a:xfrm>
          <a:prstGeom prst="rect">
            <a:avLst/>
          </a:prstGeom>
          <a:noFill/>
        </p:spPr>
        <p:txBody>
          <a:bodyPr wrap="none" rtlCol="0">
            <a:spAutoFit/>
          </a:bodyPr>
          <a:lstStyle/>
          <a:p>
            <a:pPr algn="ctr" defTabSz="1218565">
              <a:defRPr/>
            </a:pPr>
            <a:r>
              <a:rPr lang="zh-CN" altLang="en-US" sz="3600" b="1" kern="0" dirty="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600" b="1" kern="0" dirty="0">
              <a:solidFill>
                <a:schemeClr val="tx1">
                  <a:lumMod val="85000"/>
                  <a:lumOff val="15000"/>
                </a:schemeClr>
              </a:solidFill>
              <a:latin typeface="幼圆" panose="02010509060101010101" pitchFamily="49" charset="-122"/>
              <a:ea typeface="幼圆" panose="02010509060101010101" pitchFamily="49" charset="-122"/>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C2A20876-B999-4364-89EE-E5A8E0DFD4E0}"/>
              </a:ext>
            </a:extLst>
          </p:cNvPr>
          <p:cNvPicPr>
            <a:picLocks noChangeAspect="1"/>
          </p:cNvPicPr>
          <p:nvPr/>
        </p:nvPicPr>
        <p:blipFill>
          <a:blip r:embed="rId3"/>
          <a:stretch>
            <a:fillRect/>
          </a:stretch>
        </p:blipFill>
        <p:spPr>
          <a:xfrm>
            <a:off x="3182661" y="667590"/>
            <a:ext cx="6878869" cy="5276596"/>
          </a:xfrm>
          <a:prstGeom prst="rect">
            <a:avLst/>
          </a:prstGeom>
        </p:spPr>
      </p:pic>
    </p:spTree>
    <p:extLst>
      <p:ext uri="{BB962C8B-B14F-4D97-AF65-F5344CB8AC3E}">
        <p14:creationId xmlns:p14="http://schemas.microsoft.com/office/powerpoint/2010/main" val="23797264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845158CB-C09B-4B7A-AC33-73E8DB3DA2A3}"/>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8763" b="88660" l="6950" r="94208">
                        <a14:foregroundMark x1="15444" y1="82990" x2="15444" y2="82990"/>
                        <a14:foregroundMark x1="19305" y1="82990" x2="91120" y2="84021"/>
                        <a14:foregroundMark x1="12741" y1="88660" x2="6950" y2="81959"/>
                        <a14:foregroundMark x1="6950" y1="81959" x2="50965" y2="77320"/>
                        <a14:foregroundMark x1="12741" y1="86598" x2="32819" y2="87113"/>
                        <a14:foregroundMark x1="32819" y1="87113" x2="94208" y2="83505"/>
                      </a14:backgroundRemoval>
                    </a14:imgEffect>
                  </a14:imgLayer>
                </a14:imgProps>
              </a:ext>
              <a:ext uri="{28A0092B-C50C-407E-A947-70E740481C1C}">
                <a14:useLocalDpi xmlns:a14="http://schemas.microsoft.com/office/drawing/2010/main" val="0"/>
              </a:ext>
            </a:extLst>
          </a:blip>
          <a:srcRect b="7426"/>
          <a:stretch/>
        </p:blipFill>
        <p:spPr bwMode="auto">
          <a:xfrm>
            <a:off x="395288" y="333375"/>
            <a:ext cx="2466975" cy="1710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2">
            <a:extLst>
              <a:ext uri="{FF2B5EF4-FFF2-40B4-BE49-F238E27FC236}">
                <a16:creationId xmlns:a16="http://schemas.microsoft.com/office/drawing/2014/main" id="{E0F3D81D-D376-4CC3-9AC5-F2BC3B10189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27538" y="3848100"/>
            <a:ext cx="4229100" cy="265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6206B377-9C6C-4D97-9189-8240FF633BC8}"/>
              </a:ext>
            </a:extLst>
          </p:cNvPr>
          <p:cNvSpPr txBox="1">
            <a:spLocks noChangeArrowheads="1"/>
          </p:cNvSpPr>
          <p:nvPr/>
        </p:nvSpPr>
        <p:spPr bwMode="auto">
          <a:xfrm>
            <a:off x="463551" y="2044005"/>
            <a:ext cx="233045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800" dirty="0">
                <a:latin typeface="楷体" panose="02010609060101010101" pitchFamily="49" charset="-122"/>
                <a:ea typeface="楷体" panose="02010609060101010101" pitchFamily="49" charset="-122"/>
              </a:rPr>
              <a:t>绘制电路图</a:t>
            </a:r>
            <a:endParaRPr lang="en-US" altLang="zh-CN" sz="2800" dirty="0">
              <a:latin typeface="楷体" panose="02010609060101010101" pitchFamily="49" charset="-122"/>
              <a:ea typeface="楷体" panose="02010609060101010101" pitchFamily="49" charset="-122"/>
            </a:endParaRPr>
          </a:p>
          <a:p>
            <a:pPr algn="ctr"/>
            <a:r>
              <a:rPr lang="zh-CN" altLang="en-US" sz="2800" dirty="0">
                <a:latin typeface="楷体" panose="02010609060101010101" pitchFamily="49" charset="-122"/>
                <a:ea typeface="楷体" panose="02010609060101010101" pitchFamily="49" charset="-122"/>
              </a:rPr>
              <a:t>编译</a:t>
            </a:r>
            <a:endParaRPr lang="en-US" altLang="zh-CN" sz="2800" dirty="0">
              <a:latin typeface="楷体" panose="02010609060101010101" pitchFamily="49" charset="-122"/>
              <a:ea typeface="楷体" panose="02010609060101010101" pitchFamily="49" charset="-122"/>
            </a:endParaRPr>
          </a:p>
          <a:p>
            <a:pPr algn="ctr"/>
            <a:r>
              <a:rPr lang="zh-CN" altLang="en-US" sz="2800" dirty="0">
                <a:latin typeface="楷体" panose="02010609060101010101" pitchFamily="49" charset="-122"/>
                <a:ea typeface="楷体" panose="02010609060101010101" pitchFamily="49" charset="-122"/>
              </a:rPr>
              <a:t>分配引脚</a:t>
            </a:r>
          </a:p>
        </p:txBody>
      </p:sp>
      <p:cxnSp>
        <p:nvCxnSpPr>
          <p:cNvPr id="7" name="肘形连接符 7">
            <a:extLst>
              <a:ext uri="{FF2B5EF4-FFF2-40B4-BE49-F238E27FC236}">
                <a16:creationId xmlns:a16="http://schemas.microsoft.com/office/drawing/2014/main" id="{AA053D1C-5F9C-4F23-BE76-B9EBF15B5C23}"/>
              </a:ext>
            </a:extLst>
          </p:cNvPr>
          <p:cNvCxnSpPr>
            <a:endCxn id="5" idx="0"/>
          </p:cNvCxnSpPr>
          <p:nvPr/>
        </p:nvCxnSpPr>
        <p:spPr>
          <a:xfrm>
            <a:off x="2862263" y="1916113"/>
            <a:ext cx="3679825" cy="1931987"/>
          </a:xfrm>
          <a:prstGeom prst="bentConnector2">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文本框 8">
            <a:extLst>
              <a:ext uri="{FF2B5EF4-FFF2-40B4-BE49-F238E27FC236}">
                <a16:creationId xmlns:a16="http://schemas.microsoft.com/office/drawing/2014/main" id="{162E2083-DDC3-4789-A75D-1558309FA63F}"/>
              </a:ext>
            </a:extLst>
          </p:cNvPr>
          <p:cNvSpPr txBox="1">
            <a:spLocks noChangeArrowheads="1"/>
          </p:cNvSpPr>
          <p:nvPr/>
        </p:nvSpPr>
        <p:spPr bwMode="auto">
          <a:xfrm>
            <a:off x="4427538" y="1344843"/>
            <a:ext cx="201612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dirty="0">
                <a:latin typeface="楷体" panose="02010609060101010101" pitchFamily="49" charset="-122"/>
                <a:ea typeface="楷体" panose="02010609060101010101" pitchFamily="49" charset="-122"/>
              </a:rPr>
              <a:t>下载</a:t>
            </a:r>
          </a:p>
        </p:txBody>
      </p:sp>
      <p:sp>
        <p:nvSpPr>
          <p:cNvPr id="9" name="文本框 9">
            <a:extLst>
              <a:ext uri="{FF2B5EF4-FFF2-40B4-BE49-F238E27FC236}">
                <a16:creationId xmlns:a16="http://schemas.microsoft.com/office/drawing/2014/main" id="{31B5DF7F-0E8A-4587-95A9-D82609492357}"/>
              </a:ext>
            </a:extLst>
          </p:cNvPr>
          <p:cNvSpPr txBox="1">
            <a:spLocks noChangeArrowheads="1"/>
          </p:cNvSpPr>
          <p:nvPr/>
        </p:nvSpPr>
        <p:spPr bwMode="auto">
          <a:xfrm>
            <a:off x="2686050" y="4915227"/>
            <a:ext cx="201612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dirty="0">
                <a:latin typeface="楷体" panose="02010609060101010101" pitchFamily="49" charset="-122"/>
                <a:ea typeface="楷体" panose="02010609060101010101" pitchFamily="49" charset="-122"/>
              </a:rPr>
              <a:t>验证功能</a:t>
            </a:r>
          </a:p>
        </p:txBody>
      </p:sp>
    </p:spTree>
    <p:extLst>
      <p:ext uri="{BB962C8B-B14F-4D97-AF65-F5344CB8AC3E}">
        <p14:creationId xmlns:p14="http://schemas.microsoft.com/office/powerpoint/2010/main" val="3133066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30F2EFD0-B296-474B-918F-346FE253639A}"/>
              </a:ext>
            </a:extLst>
          </p:cNvPr>
          <p:cNvGrpSpPr/>
          <p:nvPr/>
        </p:nvGrpSpPr>
        <p:grpSpPr>
          <a:xfrm flipH="1">
            <a:off x="-8475" y="468350"/>
            <a:ext cx="469934" cy="996044"/>
            <a:chOff x="11722066" y="1592297"/>
            <a:chExt cx="469934" cy="1431122"/>
          </a:xfrm>
        </p:grpSpPr>
        <p:sp>
          <p:nvSpPr>
            <p:cNvPr id="5" name="矩形 4">
              <a:extLst>
                <a:ext uri="{FF2B5EF4-FFF2-40B4-BE49-F238E27FC236}">
                  <a16:creationId xmlns:a16="http://schemas.microsoft.com/office/drawing/2014/main" id="{4272DAD8-2FBD-483A-9897-71B871B5306D}"/>
                </a:ext>
              </a:extLst>
            </p:cNvPr>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6" name="矩形 5">
              <a:extLst>
                <a:ext uri="{FF2B5EF4-FFF2-40B4-BE49-F238E27FC236}">
                  <a16:creationId xmlns:a16="http://schemas.microsoft.com/office/drawing/2014/main" id="{165FACE8-8441-4F1F-9193-9B9F028172BD}"/>
                </a:ext>
              </a:extLst>
            </p:cNvPr>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grpSp>
      <p:sp>
        <p:nvSpPr>
          <p:cNvPr id="33" name="矩形 32">
            <a:extLst>
              <a:ext uri="{FF2B5EF4-FFF2-40B4-BE49-F238E27FC236}">
                <a16:creationId xmlns:a16="http://schemas.microsoft.com/office/drawing/2014/main" id="{CEED0FD0-28C6-49D3-A857-05C7DF77333B}"/>
              </a:ext>
            </a:extLst>
          </p:cNvPr>
          <p:cNvSpPr/>
          <p:nvPr/>
        </p:nvSpPr>
        <p:spPr>
          <a:xfrm rot="2700000">
            <a:off x="2141299" y="2853136"/>
            <a:ext cx="1532648" cy="1398775"/>
          </a:xfrm>
          <a:prstGeom prst="rect">
            <a:avLst/>
          </a:prstGeom>
          <a:solidFill>
            <a:srgbClr val="1D6FA9"/>
          </a:solidFill>
          <a:ln>
            <a:noFill/>
          </a:ln>
          <a:effectLst>
            <a:outerShdw blurRad="190500" dist="127000" dir="5400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a:extLst>
              <a:ext uri="{FF2B5EF4-FFF2-40B4-BE49-F238E27FC236}">
                <a16:creationId xmlns:a16="http://schemas.microsoft.com/office/drawing/2014/main" id="{5C7DF5DF-7CCB-440F-9BAD-2264DB008347}"/>
              </a:ext>
            </a:extLst>
          </p:cNvPr>
          <p:cNvGrpSpPr/>
          <p:nvPr/>
        </p:nvGrpSpPr>
        <p:grpSpPr>
          <a:xfrm>
            <a:off x="406166" y="1296477"/>
            <a:ext cx="10870792" cy="4457419"/>
            <a:chOff x="560404" y="1296477"/>
            <a:chExt cx="10870792" cy="4457419"/>
          </a:xfrm>
        </p:grpSpPr>
        <p:sp>
          <p:nvSpPr>
            <p:cNvPr id="35" name="矩形 34">
              <a:extLst>
                <a:ext uri="{FF2B5EF4-FFF2-40B4-BE49-F238E27FC236}">
                  <a16:creationId xmlns:a16="http://schemas.microsoft.com/office/drawing/2014/main" id="{B31058C2-8C60-4DED-AC1F-36A07DADB21F}"/>
                </a:ext>
              </a:extLst>
            </p:cNvPr>
            <p:cNvSpPr/>
            <p:nvPr/>
          </p:nvSpPr>
          <p:spPr>
            <a:xfrm rot="2700000">
              <a:off x="3127598" y="1296477"/>
              <a:ext cx="648210" cy="648210"/>
            </a:xfrm>
            <a:prstGeom prst="rect">
              <a:avLst/>
            </a:prstGeom>
            <a:solidFill>
              <a:srgbClr val="1F97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FF6971F7-AB75-4CD3-BA61-A3DD310130BF}"/>
                </a:ext>
              </a:extLst>
            </p:cNvPr>
            <p:cNvSpPr/>
            <p:nvPr/>
          </p:nvSpPr>
          <p:spPr>
            <a:xfrm rot="2700000">
              <a:off x="1242987" y="3181089"/>
              <a:ext cx="648210" cy="648210"/>
            </a:xfrm>
            <a:prstGeom prst="rect">
              <a:avLst/>
            </a:prstGeom>
            <a:solidFill>
              <a:srgbClr val="F29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5D29D45E-8BCB-4EF7-9612-D205DE0F14CD}"/>
                </a:ext>
              </a:extLst>
            </p:cNvPr>
            <p:cNvSpPr/>
            <p:nvPr/>
          </p:nvSpPr>
          <p:spPr>
            <a:xfrm rot="2700000">
              <a:off x="1336254" y="4059163"/>
              <a:ext cx="461671" cy="461671"/>
            </a:xfrm>
            <a:prstGeom prst="rect">
              <a:avLst/>
            </a:prstGeom>
            <a:solidFill>
              <a:srgbClr val="CA2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a16="http://schemas.microsoft.com/office/drawing/2014/main" id="{794B56D7-EC53-422E-90C6-F64CF0EA0AB8}"/>
                </a:ext>
              </a:extLst>
            </p:cNvPr>
            <p:cNvSpPr/>
            <p:nvPr/>
          </p:nvSpPr>
          <p:spPr>
            <a:xfrm rot="2700000">
              <a:off x="2513787" y="1428488"/>
              <a:ext cx="384187" cy="384187"/>
            </a:xfrm>
            <a:prstGeom prst="rect">
              <a:avLst/>
            </a:prstGeom>
            <a:solidFill>
              <a:srgbClr val="89C1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96267453-A4D1-4C4A-8A28-6F7BEE0C822A}"/>
                </a:ext>
              </a:extLst>
            </p:cNvPr>
            <p:cNvSpPr>
              <a:spLocks noChangeAspect="1"/>
            </p:cNvSpPr>
            <p:nvPr/>
          </p:nvSpPr>
          <p:spPr>
            <a:xfrm rot="2700000">
              <a:off x="560404" y="3688141"/>
              <a:ext cx="252000" cy="252000"/>
            </a:xfrm>
            <a:prstGeom prst="rect">
              <a:avLst/>
            </a:prstGeom>
            <a:solidFill>
              <a:srgbClr val="1F97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3156961D-D424-4434-A4DE-8E653C7741C7}"/>
                </a:ext>
              </a:extLst>
            </p:cNvPr>
            <p:cNvSpPr/>
            <p:nvPr/>
          </p:nvSpPr>
          <p:spPr>
            <a:xfrm rot="2700000">
              <a:off x="2766431" y="5461531"/>
              <a:ext cx="292365" cy="292365"/>
            </a:xfrm>
            <a:prstGeom prst="rect">
              <a:avLst/>
            </a:prstGeom>
            <a:solidFill>
              <a:srgbClr val="1D6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82F43DBA-D75A-4C24-8540-DC658C0016DE}"/>
                </a:ext>
              </a:extLst>
            </p:cNvPr>
            <p:cNvSpPr/>
            <p:nvPr/>
          </p:nvSpPr>
          <p:spPr>
            <a:xfrm rot="2700000">
              <a:off x="10225550" y="4386730"/>
              <a:ext cx="467064" cy="467064"/>
            </a:xfrm>
            <a:prstGeom prst="rect">
              <a:avLst/>
            </a:prstGeom>
            <a:solidFill>
              <a:srgbClr val="89C1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a:extLst>
                <a:ext uri="{FF2B5EF4-FFF2-40B4-BE49-F238E27FC236}">
                  <a16:creationId xmlns:a16="http://schemas.microsoft.com/office/drawing/2014/main" id="{0332FD71-3E23-4749-8425-1AB08CB4D0BF}"/>
                </a:ext>
              </a:extLst>
            </p:cNvPr>
            <p:cNvSpPr/>
            <p:nvPr/>
          </p:nvSpPr>
          <p:spPr>
            <a:xfrm rot="2700000">
              <a:off x="10606525" y="4856666"/>
              <a:ext cx="264046" cy="264044"/>
            </a:xfrm>
            <a:prstGeom prst="rect">
              <a:avLst/>
            </a:prstGeom>
            <a:solidFill>
              <a:srgbClr val="F29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B4C5A132-6A85-4393-92BF-2BDB82009FAE}"/>
                </a:ext>
              </a:extLst>
            </p:cNvPr>
            <p:cNvSpPr/>
            <p:nvPr/>
          </p:nvSpPr>
          <p:spPr>
            <a:xfrm rot="2700000">
              <a:off x="11079846" y="2519568"/>
              <a:ext cx="351350" cy="351350"/>
            </a:xfrm>
            <a:prstGeom prst="rect">
              <a:avLst/>
            </a:prstGeom>
            <a:solidFill>
              <a:srgbClr val="CA2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文本框 43">
            <a:extLst>
              <a:ext uri="{FF2B5EF4-FFF2-40B4-BE49-F238E27FC236}">
                <a16:creationId xmlns:a16="http://schemas.microsoft.com/office/drawing/2014/main" id="{BFF6DA35-7669-4338-88AA-E9BC8B750BF2}"/>
              </a:ext>
            </a:extLst>
          </p:cNvPr>
          <p:cNvSpPr txBox="1"/>
          <p:nvPr/>
        </p:nvSpPr>
        <p:spPr>
          <a:xfrm>
            <a:off x="2348681" y="2695455"/>
            <a:ext cx="994183" cy="1446550"/>
          </a:xfrm>
          <a:prstGeom prst="rect">
            <a:avLst/>
          </a:prstGeom>
          <a:noFill/>
        </p:spPr>
        <p:txBody>
          <a:bodyPr wrap="none" rtlCol="0">
            <a:spAutoFit/>
          </a:bodyPr>
          <a:lstStyle>
            <a:defPPr>
              <a:defRPr lang="zh-CN"/>
            </a:defPPr>
            <a:lvl1pPr algn="ctr">
              <a:defRPr sz="2000">
                <a:solidFill>
                  <a:schemeClr val="tx1">
                    <a:lumMod val="65000"/>
                    <a:lumOff val="35000"/>
                  </a:schemeClr>
                </a:solidFill>
                <a:ea typeface="方正兰亭纤黑简体" panose="02000000000000000000" pitchFamily="65" charset="-122"/>
                <a:cs typeface="Microsoft Himalaya" panose="01010100010101010101" pitchFamily="2" charset="0"/>
              </a:defRPr>
            </a:lvl1pPr>
          </a:lstStyle>
          <a:p>
            <a:r>
              <a:rPr lang="en-US" altLang="zh-CN" sz="8800" b="1" dirty="0">
                <a:solidFill>
                  <a:srgbClr val="FDFDFD"/>
                </a:solidFill>
              </a:rPr>
              <a:t>D</a:t>
            </a:r>
            <a:endParaRPr lang="zh-CN" altLang="en-US" sz="8800" b="1" dirty="0">
              <a:solidFill>
                <a:srgbClr val="FDFDFD"/>
              </a:solidFill>
            </a:endParaRPr>
          </a:p>
        </p:txBody>
      </p:sp>
      <p:sp>
        <p:nvSpPr>
          <p:cNvPr id="57" name="矩形 56">
            <a:extLst>
              <a:ext uri="{FF2B5EF4-FFF2-40B4-BE49-F238E27FC236}">
                <a16:creationId xmlns:a16="http://schemas.microsoft.com/office/drawing/2014/main" id="{76F28077-5F2C-4BA7-85F7-E87BCDD64A15}"/>
              </a:ext>
            </a:extLst>
          </p:cNvPr>
          <p:cNvSpPr/>
          <p:nvPr/>
        </p:nvSpPr>
        <p:spPr>
          <a:xfrm>
            <a:off x="4429518" y="3046840"/>
            <a:ext cx="6593472" cy="1107996"/>
          </a:xfrm>
          <a:prstGeom prst="rect">
            <a:avLst/>
          </a:prstGeom>
        </p:spPr>
        <p:txBody>
          <a:bodyPr wrap="none">
            <a:spAutoFit/>
          </a:bodyPr>
          <a:lstStyle/>
          <a:p>
            <a:r>
              <a:rPr lang="en-US" altLang="zh-CN" sz="6600" b="1" dirty="0">
                <a:solidFill>
                  <a:schemeClr val="tx1">
                    <a:lumMod val="85000"/>
                    <a:lumOff val="15000"/>
                  </a:schemeClr>
                </a:solidFill>
                <a:latin typeface="Times New Roman" panose="02020603050405020304" pitchFamily="18" charset="0"/>
                <a:ea typeface="楷体" panose="02010609060101010101" pitchFamily="49" charset="-122"/>
                <a:cs typeface="Times New Roman" panose="02020603050405020304" pitchFamily="18" charset="0"/>
              </a:rPr>
              <a:t>Quartus</a:t>
            </a:r>
            <a:r>
              <a:rPr lang="zh-CN" altLang="en-US" sz="6600" b="1" dirty="0">
                <a:solidFill>
                  <a:schemeClr val="tx1">
                    <a:lumMod val="85000"/>
                    <a:lumOff val="15000"/>
                  </a:schemeClr>
                </a:solidFill>
                <a:latin typeface="Times New Roman" panose="02020603050405020304" pitchFamily="18" charset="0"/>
                <a:ea typeface="楷体" panose="02010609060101010101" pitchFamily="49" charset="-122"/>
                <a:cs typeface="Times New Roman" panose="02020603050405020304" pitchFamily="18" charset="0"/>
              </a:rPr>
              <a:t>使用方法</a:t>
            </a:r>
          </a:p>
        </p:txBody>
      </p:sp>
    </p:spTree>
    <p:extLst>
      <p:ext uri="{BB962C8B-B14F-4D97-AF65-F5344CB8AC3E}">
        <p14:creationId xmlns:p14="http://schemas.microsoft.com/office/powerpoint/2010/main" val="40771480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0E0A1C-B474-4759-B6D8-54201E45AE24}"/>
              </a:ext>
            </a:extLst>
          </p:cNvPr>
          <p:cNvSpPr>
            <a:spLocks noGrp="1"/>
          </p:cNvSpPr>
          <p:nvPr>
            <p:ph type="title"/>
          </p:nvPr>
        </p:nvSpPr>
        <p:spPr>
          <a:xfrm>
            <a:off x="4824573" y="2766218"/>
            <a:ext cx="2706384" cy="1325563"/>
          </a:xfrm>
        </p:spPr>
        <p:txBody>
          <a:bodyPr/>
          <a:lstStyle/>
          <a:p>
            <a:r>
              <a:rPr lang="zh-CN" altLang="en-US" dirty="0">
                <a:latin typeface="楷体" panose="02010609060101010101" pitchFamily="49" charset="-122"/>
                <a:ea typeface="楷体" panose="02010609060101010101" pitchFamily="49" charset="-122"/>
              </a:rPr>
              <a:t>创建工程</a:t>
            </a:r>
          </a:p>
        </p:txBody>
      </p:sp>
      <p:grpSp>
        <p:nvGrpSpPr>
          <p:cNvPr id="3" name="组合 2">
            <a:extLst>
              <a:ext uri="{FF2B5EF4-FFF2-40B4-BE49-F238E27FC236}">
                <a16:creationId xmlns:a16="http://schemas.microsoft.com/office/drawing/2014/main" id="{4A1AD815-4C07-4E30-836A-BA4FFC19281E}"/>
              </a:ext>
            </a:extLst>
          </p:cNvPr>
          <p:cNvGrpSpPr/>
          <p:nvPr/>
        </p:nvGrpSpPr>
        <p:grpSpPr>
          <a:xfrm flipH="1">
            <a:off x="-8475" y="468350"/>
            <a:ext cx="469934" cy="996044"/>
            <a:chOff x="11722066" y="1592297"/>
            <a:chExt cx="469934" cy="1431122"/>
          </a:xfrm>
        </p:grpSpPr>
        <p:sp>
          <p:nvSpPr>
            <p:cNvPr id="4" name="矩形 3">
              <a:extLst>
                <a:ext uri="{FF2B5EF4-FFF2-40B4-BE49-F238E27FC236}">
                  <a16:creationId xmlns:a16="http://schemas.microsoft.com/office/drawing/2014/main" id="{E95B6D7A-492C-4466-BABF-0EDED3104641}"/>
                </a:ext>
              </a:extLst>
            </p:cNvPr>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5" name="矩形 4">
              <a:extLst>
                <a:ext uri="{FF2B5EF4-FFF2-40B4-BE49-F238E27FC236}">
                  <a16:creationId xmlns:a16="http://schemas.microsoft.com/office/drawing/2014/main" id="{8CC74267-31F2-4669-ABD1-3D8F45CA6928}"/>
                </a:ext>
              </a:extLst>
            </p:cNvPr>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grpSp>
    </p:spTree>
    <p:extLst>
      <p:ext uri="{BB962C8B-B14F-4D97-AF65-F5344CB8AC3E}">
        <p14:creationId xmlns:p14="http://schemas.microsoft.com/office/powerpoint/2010/main" val="1845941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68BF266B-7D8E-4229-8B77-C5262B8911B0}"/>
              </a:ext>
            </a:extLst>
          </p:cNvPr>
          <p:cNvPicPr>
            <a:picLocks noChangeAspect="1"/>
          </p:cNvPicPr>
          <p:nvPr/>
        </p:nvPicPr>
        <p:blipFill>
          <a:blip r:embed="rId3"/>
          <a:stretch>
            <a:fillRect/>
          </a:stretch>
        </p:blipFill>
        <p:spPr>
          <a:xfrm>
            <a:off x="1613647" y="1609611"/>
            <a:ext cx="9158344" cy="5151569"/>
          </a:xfrm>
          <a:prstGeom prst="rect">
            <a:avLst/>
          </a:prstGeom>
        </p:spPr>
      </p:pic>
      <p:sp>
        <p:nvSpPr>
          <p:cNvPr id="5" name="内容占位符 2">
            <a:extLst>
              <a:ext uri="{FF2B5EF4-FFF2-40B4-BE49-F238E27FC236}">
                <a16:creationId xmlns:a16="http://schemas.microsoft.com/office/drawing/2014/main" id="{B0EAA42B-B835-400B-B821-E2BEDE444F2D}"/>
              </a:ext>
            </a:extLst>
          </p:cNvPr>
          <p:cNvSpPr>
            <a:spLocks noGrp="1"/>
          </p:cNvSpPr>
          <p:nvPr>
            <p:ph idx="1"/>
          </p:nvPr>
        </p:nvSpPr>
        <p:spPr>
          <a:xfrm>
            <a:off x="156406" y="267971"/>
            <a:ext cx="12072825" cy="1140018"/>
          </a:xfrm>
        </p:spPr>
        <p:txBody>
          <a:bodyPr/>
          <a:lstStyle/>
          <a:p>
            <a:pPr eaLnBrk="1" hangingPunct="1"/>
            <a:r>
              <a:rPr lang="zh-CN" altLang="zh-CN" sz="2800" dirty="0"/>
              <a:t>双击</a:t>
            </a:r>
            <a:r>
              <a:rPr lang="en-US" altLang="zh-CN" sz="2800" dirty="0" err="1">
                <a:solidFill>
                  <a:srgbClr val="FF0000"/>
                </a:solidFill>
              </a:rPr>
              <a:t>QuartusII</a:t>
            </a:r>
            <a:r>
              <a:rPr lang="en-US" altLang="zh-CN" sz="2800" dirty="0">
                <a:solidFill>
                  <a:srgbClr val="FF0000"/>
                </a:solidFill>
              </a:rPr>
              <a:t> 13.1/0</a:t>
            </a:r>
            <a:r>
              <a:rPr lang="zh-CN" altLang="zh-CN" sz="2800" dirty="0"/>
              <a:t>图标（或从“程序”→“</a:t>
            </a:r>
            <a:r>
              <a:rPr lang="en-US" altLang="zh-CN" sz="2800" dirty="0"/>
              <a:t>Altera</a:t>
            </a:r>
            <a:r>
              <a:rPr lang="zh-CN" altLang="zh-CN" sz="2800" dirty="0"/>
              <a:t>”→</a:t>
            </a:r>
            <a:r>
              <a:rPr lang="en-US" altLang="zh-CN" sz="2800" dirty="0"/>
              <a:t>Quartus</a:t>
            </a:r>
            <a:r>
              <a:rPr lang="zh-CN" altLang="zh-CN" sz="2800" dirty="0"/>
              <a:t>），进入</a:t>
            </a:r>
            <a:r>
              <a:rPr lang="en-US" altLang="zh-CN" sz="2800" dirty="0" err="1"/>
              <a:t>QuartusII</a:t>
            </a:r>
            <a:r>
              <a:rPr lang="zh-CN" altLang="zh-CN" sz="2800" dirty="0"/>
              <a:t>项目管理器窗口如图所示。</a:t>
            </a:r>
            <a:endParaRPr lang="zh-CN" altLang="en-US" sz="2800" dirty="0"/>
          </a:p>
        </p:txBody>
      </p:sp>
    </p:spTree>
    <p:extLst>
      <p:ext uri="{BB962C8B-B14F-4D97-AF65-F5344CB8AC3E}">
        <p14:creationId xmlns:p14="http://schemas.microsoft.com/office/powerpoint/2010/main" val="19645244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8B73EE59-5DEF-408F-80D3-B8691DB52BAB}"/>
              </a:ext>
            </a:extLst>
          </p:cNvPr>
          <p:cNvPicPr>
            <a:picLocks noChangeAspect="1"/>
          </p:cNvPicPr>
          <p:nvPr/>
        </p:nvPicPr>
        <p:blipFill>
          <a:blip r:embed="rId3"/>
          <a:stretch>
            <a:fillRect/>
          </a:stretch>
        </p:blipFill>
        <p:spPr>
          <a:xfrm>
            <a:off x="2495773" y="834971"/>
            <a:ext cx="7444293" cy="5960437"/>
          </a:xfrm>
          <a:prstGeom prst="rect">
            <a:avLst/>
          </a:prstGeom>
        </p:spPr>
      </p:pic>
    </p:spTree>
    <p:extLst>
      <p:ext uri="{BB962C8B-B14F-4D97-AF65-F5344CB8AC3E}">
        <p14:creationId xmlns:p14="http://schemas.microsoft.com/office/powerpoint/2010/main" val="2214795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96F34743-DB44-48CA-B490-D5DD14D0BA5D}"/>
              </a:ext>
            </a:extLst>
          </p:cNvPr>
          <p:cNvPicPr>
            <a:picLocks noChangeAspect="1"/>
          </p:cNvPicPr>
          <p:nvPr/>
        </p:nvPicPr>
        <p:blipFill>
          <a:blip r:embed="rId3"/>
          <a:stretch>
            <a:fillRect/>
          </a:stretch>
        </p:blipFill>
        <p:spPr>
          <a:xfrm>
            <a:off x="2678654" y="942246"/>
            <a:ext cx="7380049" cy="5915753"/>
          </a:xfrm>
          <a:prstGeom prst="rect">
            <a:avLst/>
          </a:prstGeom>
        </p:spPr>
      </p:pic>
      <p:sp>
        <p:nvSpPr>
          <p:cNvPr id="5" name="内容占位符 2">
            <a:extLst>
              <a:ext uri="{FF2B5EF4-FFF2-40B4-BE49-F238E27FC236}">
                <a16:creationId xmlns:a16="http://schemas.microsoft.com/office/drawing/2014/main" id="{0CB3AAEC-9A97-47CD-A143-A961B9F5178B}"/>
              </a:ext>
            </a:extLst>
          </p:cNvPr>
          <p:cNvSpPr txBox="1">
            <a:spLocks/>
          </p:cNvSpPr>
          <p:nvPr/>
        </p:nvSpPr>
        <p:spPr>
          <a:xfrm>
            <a:off x="19050" y="0"/>
            <a:ext cx="12352244" cy="55499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a:latin typeface="楷体" panose="02010609060101010101" pitchFamily="49" charset="-122"/>
                <a:ea typeface="楷体" panose="02010609060101010101" pitchFamily="49" charset="-122"/>
              </a:rPr>
              <a:t>在</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New Project Wizard</a:t>
            </a:r>
            <a:r>
              <a:rPr lang="zh-CN" altLang="en-US" sz="2400" dirty="0">
                <a:latin typeface="楷体" panose="02010609060101010101" pitchFamily="49" charset="-122"/>
                <a:ea typeface="楷体" panose="02010609060101010101" pitchFamily="49" charset="-122"/>
              </a:rPr>
              <a:t>窗口中从上向下分别键入新项目的</a:t>
            </a:r>
            <a:r>
              <a:rPr lang="zh-CN" altLang="en-US" sz="2400" dirty="0">
                <a:solidFill>
                  <a:srgbClr val="FF0000"/>
                </a:solidFill>
                <a:latin typeface="楷体" panose="02010609060101010101" pitchFamily="49" charset="-122"/>
                <a:ea typeface="楷体" panose="02010609060101010101" pitchFamily="49" charset="-122"/>
              </a:rPr>
              <a:t>文件夹名</a:t>
            </a:r>
            <a:r>
              <a:rPr lang="zh-CN" altLang="en-US" sz="2400" dirty="0">
                <a:latin typeface="楷体" panose="02010609060101010101" pitchFamily="49" charset="-122"/>
                <a:ea typeface="楷体" panose="02010609060101010101" pitchFamily="49" charset="-122"/>
              </a:rPr>
              <a:t>、</a:t>
            </a:r>
            <a:r>
              <a:rPr lang="zh-CN" altLang="en-US" sz="2400" dirty="0">
                <a:solidFill>
                  <a:srgbClr val="FF0000"/>
                </a:solidFill>
                <a:latin typeface="楷体" panose="02010609060101010101" pitchFamily="49" charset="-122"/>
                <a:ea typeface="楷体" panose="02010609060101010101" pitchFamily="49" charset="-122"/>
              </a:rPr>
              <a:t>项目名</a:t>
            </a:r>
            <a:r>
              <a:rPr lang="en-US" altLang="zh-CN" sz="2400" dirty="0">
                <a:solidFill>
                  <a:srgbClr val="FF0000"/>
                </a:solidFill>
                <a:latin typeface="楷体" panose="02010609060101010101" pitchFamily="49" charset="-122"/>
                <a:ea typeface="楷体" panose="02010609060101010101" pitchFamily="49" charset="-122"/>
              </a:rPr>
              <a:t>..</a:t>
            </a:r>
            <a:r>
              <a:rPr lang="zh-CN" altLang="zh-CN" sz="2400" dirty="0">
                <a:latin typeface="楷体" panose="02010609060101010101" pitchFamily="49" charset="-122"/>
                <a:ea typeface="楷体" panose="02010609060101010101" pitchFamily="49" charset="-122"/>
              </a:rPr>
              <a:t>单击“</a:t>
            </a:r>
            <a:r>
              <a:rPr lang="en-US" altLang="zh-CN" sz="2400" dirty="0">
                <a:solidFill>
                  <a:srgbClr val="FF0000"/>
                </a:solidFill>
                <a:latin typeface="楷体" panose="02010609060101010101" pitchFamily="49" charset="-122"/>
                <a:ea typeface="楷体" panose="02010609060101010101" pitchFamily="49" charset="-122"/>
              </a:rPr>
              <a:t>NEXT</a:t>
            </a:r>
            <a:r>
              <a:rPr lang="zh-CN" altLang="zh-CN" sz="2400" dirty="0">
                <a:latin typeface="楷体" panose="02010609060101010101" pitchFamily="49" charset="-122"/>
                <a:ea typeface="楷体" panose="02010609060101010101" pitchFamily="49" charset="-122"/>
              </a:rPr>
              <a:t>”按钮（如果文件夹不存在，则系统会提示用户，确认后系统会自动建立该文件夹）</a:t>
            </a:r>
            <a:r>
              <a:rPr lang="en-US" altLang="zh-CN" sz="2400" dirty="0">
                <a:latin typeface="楷体" panose="02010609060101010101" pitchFamily="49" charset="-122"/>
                <a:ea typeface="楷体" panose="02010609060101010101" pitchFamily="49" charset="-122"/>
              </a:rPr>
              <a:t>.</a:t>
            </a:r>
            <a:endParaRPr lang="zh-CN" altLang="en-US" sz="2400" dirty="0">
              <a:latin typeface="楷体" panose="02010609060101010101" pitchFamily="49" charset="-122"/>
              <a:ea typeface="楷体" panose="02010609060101010101" pitchFamily="49" charset="-122"/>
            </a:endParaRPr>
          </a:p>
        </p:txBody>
      </p:sp>
      <p:sp>
        <p:nvSpPr>
          <p:cNvPr id="6" name="矩形 5">
            <a:extLst>
              <a:ext uri="{FF2B5EF4-FFF2-40B4-BE49-F238E27FC236}">
                <a16:creationId xmlns:a16="http://schemas.microsoft.com/office/drawing/2014/main" id="{745CC2AB-0DFB-4D32-91C1-E63CEC5F9364}"/>
              </a:ext>
            </a:extLst>
          </p:cNvPr>
          <p:cNvSpPr/>
          <p:nvPr/>
        </p:nvSpPr>
        <p:spPr>
          <a:xfrm>
            <a:off x="2892516" y="1982918"/>
            <a:ext cx="1511300" cy="36036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楷体" panose="02010609060101010101" pitchFamily="49" charset="-122"/>
              <a:ea typeface="楷体" panose="02010609060101010101" pitchFamily="49" charset="-122"/>
            </a:endParaRPr>
          </a:p>
        </p:txBody>
      </p:sp>
      <p:sp>
        <p:nvSpPr>
          <p:cNvPr id="7" name="矩形 6">
            <a:extLst>
              <a:ext uri="{FF2B5EF4-FFF2-40B4-BE49-F238E27FC236}">
                <a16:creationId xmlns:a16="http://schemas.microsoft.com/office/drawing/2014/main" id="{A72B09E5-F3AD-4F12-8DE4-EBC54551767B}"/>
              </a:ext>
            </a:extLst>
          </p:cNvPr>
          <p:cNvSpPr/>
          <p:nvPr/>
        </p:nvSpPr>
        <p:spPr>
          <a:xfrm>
            <a:off x="2892516" y="2429800"/>
            <a:ext cx="1511300" cy="28733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楷体" panose="02010609060101010101" pitchFamily="49" charset="-122"/>
              <a:ea typeface="楷体" panose="02010609060101010101" pitchFamily="49" charset="-122"/>
            </a:endParaRPr>
          </a:p>
        </p:txBody>
      </p:sp>
      <p:cxnSp>
        <p:nvCxnSpPr>
          <p:cNvPr id="8" name="直接箭头连接符 7">
            <a:extLst>
              <a:ext uri="{FF2B5EF4-FFF2-40B4-BE49-F238E27FC236}">
                <a16:creationId xmlns:a16="http://schemas.microsoft.com/office/drawing/2014/main" id="{68F34D66-D192-4072-AF80-9D13880DD79F}"/>
              </a:ext>
            </a:extLst>
          </p:cNvPr>
          <p:cNvCxnSpPr>
            <a:cxnSpLocks/>
          </p:cNvCxnSpPr>
          <p:nvPr/>
        </p:nvCxnSpPr>
        <p:spPr>
          <a:xfrm>
            <a:off x="1293240" y="1308100"/>
            <a:ext cx="1599276" cy="6748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7">
            <a:extLst>
              <a:ext uri="{FF2B5EF4-FFF2-40B4-BE49-F238E27FC236}">
                <a16:creationId xmlns:a16="http://schemas.microsoft.com/office/drawing/2014/main" id="{F6CCE144-8C1C-4D60-872E-6C4D50F23E8C}"/>
              </a:ext>
            </a:extLst>
          </p:cNvPr>
          <p:cNvSpPr txBox="1">
            <a:spLocks noChangeArrowheads="1"/>
          </p:cNvSpPr>
          <p:nvPr/>
        </p:nvSpPr>
        <p:spPr bwMode="auto">
          <a:xfrm>
            <a:off x="731935" y="861218"/>
            <a:ext cx="22875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b="1" dirty="0">
                <a:solidFill>
                  <a:srgbClr val="FF0000"/>
                </a:solidFill>
              </a:rPr>
              <a:t>项目</a:t>
            </a:r>
            <a:r>
              <a:rPr lang="en-US" altLang="zh-CN" b="1" dirty="0">
                <a:solidFill>
                  <a:srgbClr val="FF0000"/>
                </a:solidFill>
              </a:rPr>
              <a:t>project</a:t>
            </a:r>
            <a:r>
              <a:rPr lang="zh-CN" altLang="en-US" b="1" dirty="0">
                <a:solidFill>
                  <a:srgbClr val="FF0000"/>
                </a:solidFill>
              </a:rPr>
              <a:t>路径</a:t>
            </a:r>
          </a:p>
        </p:txBody>
      </p:sp>
      <p:cxnSp>
        <p:nvCxnSpPr>
          <p:cNvPr id="10" name="直接箭头连接符 9">
            <a:extLst>
              <a:ext uri="{FF2B5EF4-FFF2-40B4-BE49-F238E27FC236}">
                <a16:creationId xmlns:a16="http://schemas.microsoft.com/office/drawing/2014/main" id="{96216054-28EC-4D0D-9159-FB1266EB757E}"/>
              </a:ext>
            </a:extLst>
          </p:cNvPr>
          <p:cNvCxnSpPr>
            <a:cxnSpLocks/>
          </p:cNvCxnSpPr>
          <p:nvPr/>
        </p:nvCxnSpPr>
        <p:spPr>
          <a:xfrm>
            <a:off x="1828773" y="2573468"/>
            <a:ext cx="1063743" cy="11675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3">
            <a:extLst>
              <a:ext uri="{FF2B5EF4-FFF2-40B4-BE49-F238E27FC236}">
                <a16:creationId xmlns:a16="http://schemas.microsoft.com/office/drawing/2014/main" id="{92625CE6-FBAE-4299-A4CC-8B57B4AAC1D1}"/>
              </a:ext>
            </a:extLst>
          </p:cNvPr>
          <p:cNvSpPr txBox="1">
            <a:spLocks noChangeArrowheads="1"/>
          </p:cNvSpPr>
          <p:nvPr/>
        </p:nvSpPr>
        <p:spPr bwMode="auto">
          <a:xfrm>
            <a:off x="600048" y="2062249"/>
            <a:ext cx="19716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b="1" dirty="0">
                <a:solidFill>
                  <a:srgbClr val="FF0000"/>
                </a:solidFill>
              </a:rPr>
              <a:t>项目</a:t>
            </a:r>
            <a:r>
              <a:rPr lang="en-US" altLang="zh-CN" b="1" dirty="0">
                <a:solidFill>
                  <a:srgbClr val="FF0000"/>
                </a:solidFill>
              </a:rPr>
              <a:t>project</a:t>
            </a:r>
            <a:r>
              <a:rPr lang="zh-CN" altLang="en-US" b="1" dirty="0">
                <a:solidFill>
                  <a:srgbClr val="FF0000"/>
                </a:solidFill>
              </a:rPr>
              <a:t>名称</a:t>
            </a:r>
          </a:p>
        </p:txBody>
      </p:sp>
    </p:spTree>
    <p:extLst>
      <p:ext uri="{BB962C8B-B14F-4D97-AF65-F5344CB8AC3E}">
        <p14:creationId xmlns:p14="http://schemas.microsoft.com/office/powerpoint/2010/main" val="27443401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DDF0446C-044B-4DFC-8DEC-E0DE23D45520}"/>
              </a:ext>
            </a:extLst>
          </p:cNvPr>
          <p:cNvPicPr>
            <a:picLocks noChangeAspect="1"/>
          </p:cNvPicPr>
          <p:nvPr/>
        </p:nvPicPr>
        <p:blipFill>
          <a:blip r:embed="rId3"/>
          <a:stretch>
            <a:fillRect/>
          </a:stretch>
        </p:blipFill>
        <p:spPr>
          <a:xfrm>
            <a:off x="2448368" y="1394290"/>
            <a:ext cx="6742127" cy="5463710"/>
          </a:xfrm>
          <a:prstGeom prst="rect">
            <a:avLst/>
          </a:prstGeom>
        </p:spPr>
      </p:pic>
      <p:sp>
        <p:nvSpPr>
          <p:cNvPr id="5" name="内容占位符 2">
            <a:extLst>
              <a:ext uri="{FF2B5EF4-FFF2-40B4-BE49-F238E27FC236}">
                <a16:creationId xmlns:a16="http://schemas.microsoft.com/office/drawing/2014/main" id="{86DDC71A-2F9E-4563-9A49-2EDB634278D1}"/>
              </a:ext>
            </a:extLst>
          </p:cNvPr>
          <p:cNvSpPr>
            <a:spLocks noGrp="1"/>
          </p:cNvSpPr>
          <p:nvPr>
            <p:ph idx="1"/>
          </p:nvPr>
        </p:nvSpPr>
        <p:spPr>
          <a:xfrm>
            <a:off x="193675" y="260350"/>
            <a:ext cx="11919436" cy="1299509"/>
          </a:xfrm>
        </p:spPr>
        <p:txBody>
          <a:bodyPr/>
          <a:lstStyle/>
          <a:p>
            <a:r>
              <a:rPr lang="zh-CN" altLang="en-US" sz="2400" dirty="0"/>
              <a:t>不用填</a:t>
            </a:r>
            <a:r>
              <a:rPr lang="en-US" altLang="zh-CN" sz="2400" dirty="0">
                <a:latin typeface="Times New Roman" panose="02020603050405020304" pitchFamily="18" charset="0"/>
                <a:cs typeface="Times New Roman" panose="02020603050405020304" pitchFamily="18" charset="0"/>
              </a:rPr>
              <a:t>File name</a:t>
            </a:r>
            <a:r>
              <a:rPr lang="zh-CN" altLang="en-US" sz="2400" dirty="0"/>
              <a:t>，软件会直接分配一个缺省名称，直接</a:t>
            </a:r>
            <a:r>
              <a:rPr lang="zh-CN" altLang="zh-CN" sz="2400" dirty="0"/>
              <a:t>单击“</a:t>
            </a:r>
            <a:r>
              <a:rPr lang="en-US" altLang="zh-CN" sz="2400" dirty="0">
                <a:solidFill>
                  <a:srgbClr val="FF0000"/>
                </a:solidFill>
              </a:rPr>
              <a:t>NEXT</a:t>
            </a:r>
            <a:r>
              <a:rPr lang="zh-CN" altLang="zh-CN" sz="2400" dirty="0"/>
              <a:t>”按钮</a:t>
            </a:r>
            <a:r>
              <a:rPr lang="zh-CN" altLang="en-US" sz="2400" dirty="0"/>
              <a:t>。</a:t>
            </a:r>
            <a:endParaRPr lang="zh-CN" altLang="zh-CN" sz="2400" dirty="0"/>
          </a:p>
          <a:p>
            <a:pPr eaLnBrk="1" hangingPunct="1"/>
            <a:endParaRPr lang="zh-CN" altLang="en-US" dirty="0"/>
          </a:p>
        </p:txBody>
      </p:sp>
    </p:spTree>
    <p:extLst>
      <p:ext uri="{BB962C8B-B14F-4D97-AF65-F5344CB8AC3E}">
        <p14:creationId xmlns:p14="http://schemas.microsoft.com/office/powerpoint/2010/main" val="19549075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255093B-DE6E-4A83-9552-F4011B7BE786}"/>
              </a:ext>
            </a:extLst>
          </p:cNvPr>
          <p:cNvPicPr>
            <a:picLocks noChangeAspect="1"/>
          </p:cNvPicPr>
          <p:nvPr/>
        </p:nvPicPr>
        <p:blipFill>
          <a:blip r:embed="rId3"/>
          <a:stretch>
            <a:fillRect/>
          </a:stretch>
        </p:blipFill>
        <p:spPr>
          <a:xfrm>
            <a:off x="2818504" y="1043332"/>
            <a:ext cx="6764373" cy="5733986"/>
          </a:xfrm>
          <a:prstGeom prst="rect">
            <a:avLst/>
          </a:prstGeom>
        </p:spPr>
      </p:pic>
      <p:sp>
        <p:nvSpPr>
          <p:cNvPr id="5" name="内容占位符 2">
            <a:extLst>
              <a:ext uri="{FF2B5EF4-FFF2-40B4-BE49-F238E27FC236}">
                <a16:creationId xmlns:a16="http://schemas.microsoft.com/office/drawing/2014/main" id="{6A56C370-64B6-471D-B25F-5097DF967F65}"/>
              </a:ext>
            </a:extLst>
          </p:cNvPr>
          <p:cNvSpPr>
            <a:spLocks noGrp="1"/>
          </p:cNvSpPr>
          <p:nvPr>
            <p:ph idx="1"/>
          </p:nvPr>
        </p:nvSpPr>
        <p:spPr>
          <a:xfrm>
            <a:off x="258762" y="260350"/>
            <a:ext cx="11665759" cy="1437821"/>
          </a:xfrm>
        </p:spPr>
        <p:txBody>
          <a:bodyPr/>
          <a:lstStyle/>
          <a:p>
            <a:pPr eaLnBrk="1" hangingPunct="1"/>
            <a:r>
              <a:rPr lang="zh-CN" altLang="en-US" sz="2400" dirty="0"/>
              <a:t>选择器件 </a:t>
            </a:r>
            <a:r>
              <a:rPr lang="en-US" altLang="zh-CN" sz="2400" dirty="0">
                <a:latin typeface="Times New Roman" panose="02020603050405020304" pitchFamily="18" charset="0"/>
                <a:cs typeface="Times New Roman" panose="02020603050405020304" pitchFamily="18" charset="0"/>
              </a:rPr>
              <a:t>Family: </a:t>
            </a:r>
            <a:r>
              <a:rPr lang="en-US" altLang="zh-CN" sz="2400" b="1" dirty="0">
                <a:solidFill>
                  <a:srgbClr val="FF0000"/>
                </a:solidFill>
                <a:latin typeface="Times New Roman" panose="02020603050405020304" pitchFamily="18" charset="0"/>
                <a:cs typeface="Times New Roman" panose="02020603050405020304" pitchFamily="18" charset="0"/>
              </a:rPr>
              <a:t>Cyclone IV E </a:t>
            </a:r>
            <a:r>
              <a:rPr lang="zh-CN" altLang="zh-CN" sz="2400" dirty="0"/>
              <a:t>，器件型号：</a:t>
            </a:r>
            <a:r>
              <a:rPr lang="en-US" altLang="zh-CN" sz="2400" b="1" dirty="0">
                <a:solidFill>
                  <a:srgbClr val="FF0000"/>
                </a:solidFill>
                <a:latin typeface="Times New Roman" panose="02020603050405020304" pitchFamily="18" charset="0"/>
                <a:cs typeface="Times New Roman" panose="02020603050405020304" pitchFamily="18" charset="0"/>
              </a:rPr>
              <a:t>EP4CE6E22C8</a:t>
            </a:r>
            <a:r>
              <a:rPr lang="zh-CN" altLang="en-US" sz="2400" dirty="0"/>
              <a:t>。选择完成后，点击</a:t>
            </a:r>
            <a:r>
              <a:rPr lang="en-US" altLang="zh-CN" sz="2400" dirty="0">
                <a:solidFill>
                  <a:srgbClr val="FF0000"/>
                </a:solidFill>
                <a:latin typeface="Times New Roman" panose="02020603050405020304" pitchFamily="18" charset="0"/>
                <a:cs typeface="Times New Roman" panose="02020603050405020304" pitchFamily="18" charset="0"/>
              </a:rPr>
              <a:t>Finish</a:t>
            </a:r>
            <a:r>
              <a:rPr lang="zh-CN" altLang="en-US" sz="2400" dirty="0"/>
              <a:t>。</a:t>
            </a:r>
            <a:endParaRPr lang="zh-CN" altLang="en-US" dirty="0"/>
          </a:p>
        </p:txBody>
      </p:sp>
      <p:sp>
        <p:nvSpPr>
          <p:cNvPr id="6" name="矩形 5">
            <a:extLst>
              <a:ext uri="{FF2B5EF4-FFF2-40B4-BE49-F238E27FC236}">
                <a16:creationId xmlns:a16="http://schemas.microsoft.com/office/drawing/2014/main" id="{E29A3B45-6733-48C9-B43C-4DCE32EAC3F0}"/>
              </a:ext>
            </a:extLst>
          </p:cNvPr>
          <p:cNvSpPr/>
          <p:nvPr/>
        </p:nvSpPr>
        <p:spPr>
          <a:xfrm>
            <a:off x="3717699" y="2481153"/>
            <a:ext cx="2089150" cy="2889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楷体" panose="02010609060101010101" pitchFamily="49" charset="-122"/>
              <a:ea typeface="楷体" panose="02010609060101010101" pitchFamily="49" charset="-122"/>
            </a:endParaRPr>
          </a:p>
        </p:txBody>
      </p:sp>
      <p:sp>
        <p:nvSpPr>
          <p:cNvPr id="7" name="矩形 6">
            <a:extLst>
              <a:ext uri="{FF2B5EF4-FFF2-40B4-BE49-F238E27FC236}">
                <a16:creationId xmlns:a16="http://schemas.microsoft.com/office/drawing/2014/main" id="{1DA5D5AD-406C-4EF5-B0F5-61EBE30D7D9E}"/>
              </a:ext>
            </a:extLst>
          </p:cNvPr>
          <p:cNvSpPr/>
          <p:nvPr/>
        </p:nvSpPr>
        <p:spPr>
          <a:xfrm>
            <a:off x="3116425" y="4375705"/>
            <a:ext cx="5579706" cy="2168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16331102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CDEA7E-1ADC-4010-A6B8-DA49CEFC02C7}"/>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A74EA6D2-2A03-450E-A284-D78A96DB3E56}"/>
              </a:ext>
            </a:extLst>
          </p:cNvPr>
          <p:cNvSpPr>
            <a:spLocks noGrp="1"/>
          </p:cNvSpPr>
          <p:nvPr>
            <p:ph idx="1"/>
          </p:nvPr>
        </p:nvSpPr>
        <p:spPr/>
        <p:txBody>
          <a:bodyPr/>
          <a:lstStyle/>
          <a:p>
            <a:endParaRPr lang="zh-CN" altLang="en-US"/>
          </a:p>
        </p:txBody>
      </p:sp>
      <p:pic>
        <p:nvPicPr>
          <p:cNvPr id="4" name="图片 3">
            <a:extLst>
              <a:ext uri="{FF2B5EF4-FFF2-40B4-BE49-F238E27FC236}">
                <a16:creationId xmlns:a16="http://schemas.microsoft.com/office/drawing/2014/main" id="{8049790B-A7AB-4578-8AB5-E8E8D37731C4}"/>
              </a:ext>
            </a:extLst>
          </p:cNvPr>
          <p:cNvPicPr>
            <a:picLocks noChangeAspect="1"/>
          </p:cNvPicPr>
          <p:nvPr/>
        </p:nvPicPr>
        <p:blipFill>
          <a:blip r:embed="rId3"/>
          <a:stretch>
            <a:fillRect/>
          </a:stretch>
        </p:blipFill>
        <p:spPr>
          <a:xfrm>
            <a:off x="0" y="2781"/>
            <a:ext cx="12192000" cy="6852438"/>
          </a:xfrm>
          <a:prstGeom prst="rect">
            <a:avLst/>
          </a:prstGeom>
        </p:spPr>
      </p:pic>
    </p:spTree>
    <p:extLst>
      <p:ext uri="{BB962C8B-B14F-4D97-AF65-F5344CB8AC3E}">
        <p14:creationId xmlns:p14="http://schemas.microsoft.com/office/powerpoint/2010/main" val="3806203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00C54E-B178-4E0E-918F-9DB6BE50D878}"/>
              </a:ext>
            </a:extLst>
          </p:cNvPr>
          <p:cNvSpPr>
            <a:spLocks noGrp="1"/>
          </p:cNvSpPr>
          <p:nvPr>
            <p:ph type="title"/>
          </p:nvPr>
        </p:nvSpPr>
        <p:spPr/>
        <p:txBody>
          <a:bodyPr/>
          <a:lstStyle/>
          <a:p>
            <a:r>
              <a:rPr lang="zh-CN" altLang="en-US" dirty="0">
                <a:latin typeface="楷体" panose="02010609060101010101" pitchFamily="49" charset="-122"/>
                <a:ea typeface="楷体" panose="02010609060101010101" pitchFamily="49" charset="-122"/>
              </a:rPr>
              <a:t>目录</a:t>
            </a:r>
          </a:p>
        </p:txBody>
      </p:sp>
      <p:sp>
        <p:nvSpPr>
          <p:cNvPr id="3" name="内容占位符 2">
            <a:extLst>
              <a:ext uri="{FF2B5EF4-FFF2-40B4-BE49-F238E27FC236}">
                <a16:creationId xmlns:a16="http://schemas.microsoft.com/office/drawing/2014/main" id="{73AD8BEA-437D-4E39-B310-E3C965F18C64}"/>
              </a:ext>
            </a:extLst>
          </p:cNvPr>
          <p:cNvSpPr>
            <a:spLocks noGrp="1"/>
          </p:cNvSpPr>
          <p:nvPr>
            <p:ph idx="1"/>
          </p:nvPr>
        </p:nvSpPr>
        <p:spPr/>
        <p:txBody>
          <a:bodyPr/>
          <a:lstStyle/>
          <a:p>
            <a:r>
              <a:rPr lang="zh-CN" altLang="en-US" dirty="0">
                <a:latin typeface="Times New Roman" panose="02020603050405020304" pitchFamily="18" charset="0"/>
                <a:cs typeface="Times New Roman" panose="02020603050405020304" pitchFamily="18" charset="0"/>
              </a:rPr>
              <a:t>实验安排</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FPGA</a:t>
            </a:r>
            <a:r>
              <a:rPr lang="zh-CN" altLang="en-US" dirty="0">
                <a:latin typeface="Times New Roman" panose="02020603050405020304" pitchFamily="18" charset="0"/>
                <a:cs typeface="Times New Roman" panose="02020603050405020304" pitchFamily="18" charset="0"/>
              </a:rPr>
              <a:t>介绍</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FPGA</a:t>
            </a:r>
            <a:r>
              <a:rPr lang="zh-CN" altLang="en-US" dirty="0">
                <a:latin typeface="Times New Roman" panose="02020603050405020304" pitchFamily="18" charset="0"/>
                <a:cs typeface="Times New Roman" panose="02020603050405020304" pitchFamily="18" charset="0"/>
              </a:rPr>
              <a:t>综合流程</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Quartus</a:t>
            </a:r>
            <a:r>
              <a:rPr lang="zh-CN" altLang="en-US" dirty="0">
                <a:latin typeface="Times New Roman" panose="02020603050405020304" pitchFamily="18" charset="0"/>
                <a:cs typeface="Times New Roman" panose="02020603050405020304" pitchFamily="18" charset="0"/>
              </a:rPr>
              <a:t>使用方法</a:t>
            </a:r>
            <a:endParaRPr lang="en-US" altLang="zh-CN" dirty="0">
              <a:latin typeface="Times New Roman" panose="02020603050405020304" pitchFamily="18" charset="0"/>
              <a:cs typeface="Times New Roman" panose="02020603050405020304" pitchFamily="18" charset="0"/>
            </a:endParaRPr>
          </a:p>
          <a:p>
            <a:pPr lvl="1"/>
            <a:r>
              <a:rPr lang="zh-CN" altLang="en-US" dirty="0">
                <a:latin typeface="Times New Roman" panose="02020603050405020304" pitchFamily="18" charset="0"/>
                <a:cs typeface="Times New Roman" panose="02020603050405020304" pitchFamily="18" charset="0"/>
              </a:rPr>
              <a:t>创建工程</a:t>
            </a:r>
            <a:endParaRPr lang="en-US" altLang="zh-CN" dirty="0">
              <a:latin typeface="Times New Roman" panose="02020603050405020304" pitchFamily="18" charset="0"/>
              <a:cs typeface="Times New Roman" panose="02020603050405020304" pitchFamily="18" charset="0"/>
            </a:endParaRPr>
          </a:p>
          <a:p>
            <a:pPr lvl="1"/>
            <a:r>
              <a:rPr lang="zh-CN" altLang="en-US" dirty="0">
                <a:latin typeface="Times New Roman" panose="02020603050405020304" pitchFamily="18" charset="0"/>
                <a:cs typeface="Times New Roman" panose="02020603050405020304" pitchFamily="18" charset="0"/>
              </a:rPr>
              <a:t>绘制原理图</a:t>
            </a:r>
            <a:endParaRPr lang="en-US" altLang="zh-CN" dirty="0">
              <a:latin typeface="Times New Roman" panose="02020603050405020304" pitchFamily="18" charset="0"/>
              <a:cs typeface="Times New Roman" panose="02020603050405020304" pitchFamily="18" charset="0"/>
            </a:endParaRPr>
          </a:p>
          <a:p>
            <a:pPr lvl="1"/>
            <a:r>
              <a:rPr lang="zh-CN" altLang="en-US" dirty="0">
                <a:latin typeface="Times New Roman" panose="02020603050405020304" pitchFamily="18" charset="0"/>
                <a:cs typeface="Times New Roman" panose="02020603050405020304" pitchFamily="18" charset="0"/>
              </a:rPr>
              <a:t>仿真验证</a:t>
            </a:r>
            <a:endParaRPr lang="en-US" altLang="zh-CN" dirty="0">
              <a:latin typeface="Times New Roman" panose="02020603050405020304" pitchFamily="18" charset="0"/>
              <a:cs typeface="Times New Roman" panose="02020603050405020304" pitchFamily="18" charset="0"/>
            </a:endParaRPr>
          </a:p>
          <a:p>
            <a:pPr lvl="1"/>
            <a:r>
              <a:rPr lang="zh-CN" altLang="en-US" dirty="0">
                <a:latin typeface="Times New Roman" panose="02020603050405020304" pitchFamily="18" charset="0"/>
                <a:cs typeface="Times New Roman" panose="02020603050405020304" pitchFamily="18" charset="0"/>
              </a:rPr>
              <a:t>下载配置文件</a:t>
            </a:r>
            <a:endParaRPr lang="en-US" altLang="zh-CN" dirty="0">
              <a:latin typeface="Times New Roman" panose="02020603050405020304" pitchFamily="18" charset="0"/>
              <a:cs typeface="Times New Roman" panose="02020603050405020304" pitchFamily="18" charset="0"/>
            </a:endParaRPr>
          </a:p>
          <a:p>
            <a:pPr lvl="1"/>
            <a:r>
              <a:rPr lang="zh-CN" altLang="en-US" dirty="0">
                <a:latin typeface="Times New Roman" panose="02020603050405020304" pitchFamily="18" charset="0"/>
                <a:cs typeface="Times New Roman" panose="02020603050405020304" pitchFamily="18" charset="0"/>
              </a:rPr>
              <a:t>元件符号</a:t>
            </a:r>
            <a:endParaRPr lang="en-US" altLang="zh-CN" dirty="0">
              <a:latin typeface="Times New Roman" panose="02020603050405020304" pitchFamily="18" charset="0"/>
              <a:cs typeface="Times New Roman" panose="02020603050405020304" pitchFamily="18" charset="0"/>
            </a:endParaRPr>
          </a:p>
          <a:p>
            <a:endParaRPr lang="zh-CN" altLang="en-US" dirty="0">
              <a:latin typeface="Times New Roman" panose="02020603050405020304" pitchFamily="18" charset="0"/>
              <a:cs typeface="Times New Roman" panose="02020603050405020304" pitchFamily="18" charset="0"/>
            </a:endParaRPr>
          </a:p>
        </p:txBody>
      </p:sp>
      <p:grpSp>
        <p:nvGrpSpPr>
          <p:cNvPr id="4" name="组合 3">
            <a:extLst>
              <a:ext uri="{FF2B5EF4-FFF2-40B4-BE49-F238E27FC236}">
                <a16:creationId xmlns:a16="http://schemas.microsoft.com/office/drawing/2014/main" id="{72B11126-709F-47B2-A0D6-17F99F378672}"/>
              </a:ext>
            </a:extLst>
          </p:cNvPr>
          <p:cNvGrpSpPr/>
          <p:nvPr/>
        </p:nvGrpSpPr>
        <p:grpSpPr>
          <a:xfrm flipH="1">
            <a:off x="-8475" y="468350"/>
            <a:ext cx="469934" cy="996044"/>
            <a:chOff x="11722066" y="1592297"/>
            <a:chExt cx="469934" cy="1431122"/>
          </a:xfrm>
        </p:grpSpPr>
        <p:sp>
          <p:nvSpPr>
            <p:cNvPr id="5" name="矩形 4">
              <a:extLst>
                <a:ext uri="{FF2B5EF4-FFF2-40B4-BE49-F238E27FC236}">
                  <a16:creationId xmlns:a16="http://schemas.microsoft.com/office/drawing/2014/main" id="{55989E08-8A05-4DA0-A784-DD111DC26F02}"/>
                </a:ext>
              </a:extLst>
            </p:cNvPr>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6" name="矩形 5">
              <a:extLst>
                <a:ext uri="{FF2B5EF4-FFF2-40B4-BE49-F238E27FC236}">
                  <a16:creationId xmlns:a16="http://schemas.microsoft.com/office/drawing/2014/main" id="{CBCAD03E-6D34-43E8-A55C-59D0DACC29E9}"/>
                </a:ext>
              </a:extLst>
            </p:cNvPr>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grpSp>
    </p:spTree>
    <p:extLst>
      <p:ext uri="{BB962C8B-B14F-4D97-AF65-F5344CB8AC3E}">
        <p14:creationId xmlns:p14="http://schemas.microsoft.com/office/powerpoint/2010/main" val="24965262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EF13546-81A4-4621-9105-F9816EA629BF}"/>
              </a:ext>
            </a:extLst>
          </p:cNvPr>
          <p:cNvPicPr>
            <a:picLocks noChangeAspect="1"/>
          </p:cNvPicPr>
          <p:nvPr/>
        </p:nvPicPr>
        <p:blipFill rotWithShape="1">
          <a:blip r:embed="rId3"/>
          <a:srcRect l="8074" b="10705"/>
          <a:stretch/>
        </p:blipFill>
        <p:spPr>
          <a:xfrm>
            <a:off x="352755" y="1324097"/>
            <a:ext cx="4016224" cy="5158765"/>
          </a:xfrm>
          <a:prstGeom prst="rect">
            <a:avLst/>
          </a:prstGeom>
        </p:spPr>
      </p:pic>
      <p:pic>
        <p:nvPicPr>
          <p:cNvPr id="6" name="图片 5">
            <a:extLst>
              <a:ext uri="{FF2B5EF4-FFF2-40B4-BE49-F238E27FC236}">
                <a16:creationId xmlns:a16="http://schemas.microsoft.com/office/drawing/2014/main" id="{6751362A-FD70-4096-BF6B-51AA90C2770C}"/>
              </a:ext>
            </a:extLst>
          </p:cNvPr>
          <p:cNvPicPr>
            <a:picLocks noChangeAspect="1"/>
          </p:cNvPicPr>
          <p:nvPr/>
        </p:nvPicPr>
        <p:blipFill rotWithShape="1">
          <a:blip r:embed="rId4"/>
          <a:srcRect b="21096"/>
          <a:stretch/>
        </p:blipFill>
        <p:spPr>
          <a:xfrm>
            <a:off x="6669693" y="1772035"/>
            <a:ext cx="5001280" cy="4558427"/>
          </a:xfrm>
          <a:prstGeom prst="rect">
            <a:avLst/>
          </a:prstGeom>
        </p:spPr>
      </p:pic>
      <p:sp>
        <p:nvSpPr>
          <p:cNvPr id="7" name="内容占位符 2">
            <a:extLst>
              <a:ext uri="{FF2B5EF4-FFF2-40B4-BE49-F238E27FC236}">
                <a16:creationId xmlns:a16="http://schemas.microsoft.com/office/drawing/2014/main" id="{B447F042-EBAF-408C-9F3D-35B765C695E5}"/>
              </a:ext>
            </a:extLst>
          </p:cNvPr>
          <p:cNvSpPr>
            <a:spLocks noGrp="1"/>
          </p:cNvSpPr>
          <p:nvPr>
            <p:ph idx="1"/>
          </p:nvPr>
        </p:nvSpPr>
        <p:spPr>
          <a:xfrm>
            <a:off x="0" y="1588"/>
            <a:ext cx="12409714" cy="5549900"/>
          </a:xfrm>
        </p:spPr>
        <p:txBody>
          <a:bodyPr/>
          <a:lstStyle/>
          <a:p>
            <a:pPr eaLnBrk="1" hangingPunct="1"/>
            <a:r>
              <a:rPr lang="zh-CN" altLang="zh-CN" sz="2800" dirty="0"/>
              <a:t>建立原理图文件</a:t>
            </a:r>
            <a:endParaRPr lang="en-US" altLang="zh-CN" sz="2800" dirty="0"/>
          </a:p>
          <a:p>
            <a:pPr eaLnBrk="1" hangingPunct="1"/>
            <a:r>
              <a:rPr lang="zh-CN" altLang="zh-CN" sz="2400" dirty="0"/>
              <a:t>打开原理图编辑器。单击“</a:t>
            </a:r>
            <a:r>
              <a:rPr lang="en-US" altLang="zh-CN" sz="2400" dirty="0">
                <a:solidFill>
                  <a:srgbClr val="FF0000"/>
                </a:solidFill>
                <a:latin typeface="Times New Roman" panose="02020603050405020304" pitchFamily="18" charset="0"/>
                <a:cs typeface="Times New Roman" panose="02020603050405020304" pitchFamily="18" charset="0"/>
              </a:rPr>
              <a:t>File</a:t>
            </a:r>
            <a:r>
              <a:rPr lang="zh-CN" altLang="zh-CN" sz="2400" dirty="0"/>
              <a:t>”菜单→单击</a:t>
            </a:r>
            <a:r>
              <a:rPr lang="en-US" altLang="zh-CN" sz="2400" dirty="0">
                <a:solidFill>
                  <a:srgbClr val="FF0000"/>
                </a:solidFill>
              </a:rPr>
              <a:t>New</a:t>
            </a:r>
            <a:r>
              <a:rPr lang="zh-CN" altLang="zh-CN" sz="2400" dirty="0"/>
              <a:t>选项</a:t>
            </a:r>
            <a:endParaRPr lang="zh-CN" altLang="en-US" sz="2800" dirty="0"/>
          </a:p>
        </p:txBody>
      </p:sp>
      <p:sp>
        <p:nvSpPr>
          <p:cNvPr id="8" name="矩形 7">
            <a:extLst>
              <a:ext uri="{FF2B5EF4-FFF2-40B4-BE49-F238E27FC236}">
                <a16:creationId xmlns:a16="http://schemas.microsoft.com/office/drawing/2014/main" id="{3AB275F9-7C42-4F1B-8E93-930D65279151}"/>
              </a:ext>
            </a:extLst>
          </p:cNvPr>
          <p:cNvSpPr/>
          <p:nvPr/>
        </p:nvSpPr>
        <p:spPr>
          <a:xfrm>
            <a:off x="7872413" y="3429000"/>
            <a:ext cx="1845024" cy="1511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楷体" panose="02010609060101010101" pitchFamily="49" charset="-122"/>
              <a:ea typeface="楷体" panose="02010609060101010101" pitchFamily="49" charset="-122"/>
            </a:endParaRPr>
          </a:p>
        </p:txBody>
      </p:sp>
      <p:cxnSp>
        <p:nvCxnSpPr>
          <p:cNvPr id="9" name="直接箭头连接符 8">
            <a:extLst>
              <a:ext uri="{FF2B5EF4-FFF2-40B4-BE49-F238E27FC236}">
                <a16:creationId xmlns:a16="http://schemas.microsoft.com/office/drawing/2014/main" id="{60CDDF9D-21D8-4F74-9E41-C2873BA7EC60}"/>
              </a:ext>
            </a:extLst>
          </p:cNvPr>
          <p:cNvCxnSpPr>
            <a:cxnSpLocks/>
            <a:endCxn id="8" idx="1"/>
          </p:cNvCxnSpPr>
          <p:nvPr/>
        </p:nvCxnSpPr>
        <p:spPr>
          <a:xfrm>
            <a:off x="6011864" y="2614613"/>
            <a:ext cx="1860549" cy="88994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文本框 7">
            <a:extLst>
              <a:ext uri="{FF2B5EF4-FFF2-40B4-BE49-F238E27FC236}">
                <a16:creationId xmlns:a16="http://schemas.microsoft.com/office/drawing/2014/main" id="{88858BDF-4986-4610-9778-AF43529AC5CE}"/>
              </a:ext>
            </a:extLst>
          </p:cNvPr>
          <p:cNvSpPr txBox="1">
            <a:spLocks noChangeArrowheads="1"/>
          </p:cNvSpPr>
          <p:nvPr/>
        </p:nvSpPr>
        <p:spPr bwMode="auto">
          <a:xfrm>
            <a:off x="4391820" y="2009174"/>
            <a:ext cx="32400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solidFill>
                  <a:srgbClr val="FF0000"/>
                </a:solidFill>
              </a:rPr>
              <a:t>Block Diagram/Schematic File</a:t>
            </a:r>
            <a:endParaRPr lang="zh-CN" altLang="en-US" b="1" dirty="0">
              <a:solidFill>
                <a:srgbClr val="FF0000"/>
              </a:solidFill>
            </a:endParaRPr>
          </a:p>
        </p:txBody>
      </p:sp>
    </p:spTree>
    <p:extLst>
      <p:ext uri="{BB962C8B-B14F-4D97-AF65-F5344CB8AC3E}">
        <p14:creationId xmlns:p14="http://schemas.microsoft.com/office/powerpoint/2010/main" val="1203232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F134509-5C1E-4819-ACA8-597838CEBD6E}"/>
              </a:ext>
            </a:extLst>
          </p:cNvPr>
          <p:cNvPicPr>
            <a:picLocks noChangeAspect="1"/>
          </p:cNvPicPr>
          <p:nvPr/>
        </p:nvPicPr>
        <p:blipFill rotWithShape="1">
          <a:blip r:embed="rId3"/>
          <a:srcRect l="5501" t="13089" r="16247" b="21428"/>
          <a:stretch/>
        </p:blipFill>
        <p:spPr>
          <a:xfrm>
            <a:off x="6569433" y="2145565"/>
            <a:ext cx="5021927" cy="3265532"/>
          </a:xfrm>
          <a:prstGeom prst="rect">
            <a:avLst/>
          </a:prstGeom>
        </p:spPr>
      </p:pic>
      <p:sp>
        <p:nvSpPr>
          <p:cNvPr id="5" name="内容占位符 2">
            <a:extLst>
              <a:ext uri="{FF2B5EF4-FFF2-40B4-BE49-F238E27FC236}">
                <a16:creationId xmlns:a16="http://schemas.microsoft.com/office/drawing/2014/main" id="{A6B4B259-3F48-470F-9E17-D19EEFCA1C33}"/>
              </a:ext>
            </a:extLst>
          </p:cNvPr>
          <p:cNvSpPr>
            <a:spLocks noGrp="1"/>
          </p:cNvSpPr>
          <p:nvPr>
            <p:ph idx="1"/>
          </p:nvPr>
        </p:nvSpPr>
        <p:spPr>
          <a:xfrm>
            <a:off x="301625" y="250695"/>
            <a:ext cx="11890375" cy="5549900"/>
          </a:xfrm>
        </p:spPr>
        <p:txBody>
          <a:bodyPr/>
          <a:lstStyle/>
          <a:p>
            <a:pPr eaLnBrk="1" hangingPunct="1"/>
            <a:r>
              <a:rPr lang="zh-CN" altLang="zh-CN" sz="2400" dirty="0"/>
              <a:t>双击（双击鼠标左键，以后如无特殊说明，则含义不变）“</a:t>
            </a:r>
            <a:r>
              <a:rPr lang="en-US" altLang="zh-CN" sz="2400" dirty="0">
                <a:solidFill>
                  <a:srgbClr val="FF0000"/>
                </a:solidFill>
              </a:rPr>
              <a:t>Block Diagram/Schematic File</a:t>
            </a:r>
            <a:r>
              <a:rPr lang="zh-CN" altLang="zh-CN" sz="2400" dirty="0"/>
              <a:t>”选项</a:t>
            </a:r>
            <a:r>
              <a:rPr lang="en-US" altLang="zh-CN" sz="2400" dirty="0"/>
              <a:t>,</a:t>
            </a:r>
            <a:r>
              <a:rPr lang="zh-CN" altLang="zh-CN" sz="2400" dirty="0"/>
              <a:t>打开原理图编辑器</a:t>
            </a:r>
            <a:r>
              <a:rPr lang="zh-CN" altLang="en-US" sz="2400" dirty="0"/>
              <a:t>。</a:t>
            </a:r>
            <a:endParaRPr lang="zh-CN" altLang="zh-CN" sz="2400" dirty="0"/>
          </a:p>
          <a:p>
            <a:pPr eaLnBrk="1" hangingPunct="1"/>
            <a:endParaRPr lang="zh-CN" altLang="en-US" dirty="0"/>
          </a:p>
        </p:txBody>
      </p:sp>
      <p:pic>
        <p:nvPicPr>
          <p:cNvPr id="6" name="图片 5">
            <a:extLst>
              <a:ext uri="{FF2B5EF4-FFF2-40B4-BE49-F238E27FC236}">
                <a16:creationId xmlns:a16="http://schemas.microsoft.com/office/drawing/2014/main" id="{BE9067F0-F031-4112-9427-9ABC2C9BA620}"/>
              </a:ext>
            </a:extLst>
          </p:cNvPr>
          <p:cNvPicPr>
            <a:picLocks noChangeAspect="1"/>
          </p:cNvPicPr>
          <p:nvPr/>
        </p:nvPicPr>
        <p:blipFill rotWithShape="1">
          <a:blip r:embed="rId3"/>
          <a:srcRect l="35950" t="24715" r="24073" b="32505"/>
          <a:stretch/>
        </p:blipFill>
        <p:spPr>
          <a:xfrm>
            <a:off x="301625" y="1553894"/>
            <a:ext cx="5667169" cy="4712333"/>
          </a:xfrm>
          <a:prstGeom prst="rect">
            <a:avLst/>
          </a:prstGeom>
        </p:spPr>
      </p:pic>
      <p:sp>
        <p:nvSpPr>
          <p:cNvPr id="7" name="椭圆 6">
            <a:extLst>
              <a:ext uri="{FF2B5EF4-FFF2-40B4-BE49-F238E27FC236}">
                <a16:creationId xmlns:a16="http://schemas.microsoft.com/office/drawing/2014/main" id="{34FFB05A-F5F8-4EEF-BCC9-050AFF196FE5}"/>
              </a:ext>
            </a:extLst>
          </p:cNvPr>
          <p:cNvSpPr/>
          <p:nvPr/>
        </p:nvSpPr>
        <p:spPr>
          <a:xfrm rot="16200000">
            <a:off x="7279802" y="3265221"/>
            <a:ext cx="265216" cy="1859621"/>
          </a:xfrm>
          <a:prstGeom prst="ellipse">
            <a:avLst/>
          </a:prstGeom>
          <a:solidFill>
            <a:srgbClr val="FF0000">
              <a:alpha val="21176"/>
            </a:srgbClr>
          </a:solidFill>
          <a:ln>
            <a:noFill/>
          </a:ln>
        </p:spPr>
        <p:style>
          <a:lnRef idx="0">
            <a:scrgbClr r="0" g="0" b="0"/>
          </a:lnRef>
          <a:fillRef idx="0">
            <a:scrgbClr r="0" g="0" b="0"/>
          </a:fillRef>
          <a:effectRef idx="0">
            <a:scrgbClr r="0" g="0" b="0"/>
          </a:effectRef>
          <a:fontRef idx="minor">
            <a:schemeClr val="lt1"/>
          </a:fontRef>
        </p:style>
        <p:txBody>
          <a:bodyPr vert="eaVert" rtlCol="0" anchor="ctr"/>
          <a:lstStyle/>
          <a:p>
            <a:pPr algn="ctr"/>
            <a:r>
              <a:rPr lang="en-US" altLang="zh-CN" dirty="0">
                <a:solidFill>
                  <a:schemeClr val="tx1"/>
                </a:solidFill>
                <a:latin typeface="楷体" panose="02010609060101010101" pitchFamily="49" charset="-122"/>
                <a:ea typeface="楷体" panose="02010609060101010101" pitchFamily="49" charset="-122"/>
              </a:rPr>
              <a:t>1</a:t>
            </a:r>
            <a:endParaRPr lang="zh-CN" altLang="en-US" dirty="0">
              <a:solidFill>
                <a:schemeClr val="tx1"/>
              </a:solidFill>
              <a:latin typeface="楷体" panose="02010609060101010101" pitchFamily="49" charset="-122"/>
              <a:ea typeface="楷体" panose="02010609060101010101" pitchFamily="49" charset="-122"/>
            </a:endParaRPr>
          </a:p>
        </p:txBody>
      </p:sp>
      <p:sp>
        <p:nvSpPr>
          <p:cNvPr id="8" name="椭圆 7">
            <a:extLst>
              <a:ext uri="{FF2B5EF4-FFF2-40B4-BE49-F238E27FC236}">
                <a16:creationId xmlns:a16="http://schemas.microsoft.com/office/drawing/2014/main" id="{467B033E-58ED-4463-850A-72D23B009D29}"/>
              </a:ext>
            </a:extLst>
          </p:cNvPr>
          <p:cNvSpPr/>
          <p:nvPr/>
        </p:nvSpPr>
        <p:spPr>
          <a:xfrm rot="16200000">
            <a:off x="8887446" y="2848520"/>
            <a:ext cx="1970449" cy="1859621"/>
          </a:xfrm>
          <a:prstGeom prst="ellipse">
            <a:avLst/>
          </a:prstGeom>
          <a:solidFill>
            <a:srgbClr val="FF0000">
              <a:alpha val="21176"/>
            </a:srgbClr>
          </a:solidFill>
          <a:ln>
            <a:noFill/>
          </a:ln>
        </p:spPr>
        <p:style>
          <a:lnRef idx="0">
            <a:scrgbClr r="0" g="0" b="0"/>
          </a:lnRef>
          <a:fillRef idx="0">
            <a:scrgbClr r="0" g="0" b="0"/>
          </a:fillRef>
          <a:effectRef idx="0">
            <a:scrgbClr r="0" g="0" b="0"/>
          </a:effectRef>
          <a:fontRef idx="minor">
            <a:schemeClr val="lt1"/>
          </a:fontRef>
        </p:style>
        <p:txBody>
          <a:bodyPr vert="eaVert" rtlCol="0" anchor="ctr"/>
          <a:lstStyle/>
          <a:p>
            <a:pPr algn="ctr"/>
            <a:r>
              <a:rPr lang="en-US" altLang="zh-CN" dirty="0">
                <a:solidFill>
                  <a:schemeClr val="tx1"/>
                </a:solidFill>
                <a:latin typeface="楷体" panose="02010609060101010101" pitchFamily="49" charset="-122"/>
                <a:ea typeface="楷体" panose="02010609060101010101" pitchFamily="49" charset="-122"/>
              </a:rPr>
              <a:t>2</a:t>
            </a:r>
            <a:endParaRPr lang="zh-CN" altLang="en-US" dirty="0">
              <a:solidFill>
                <a:schemeClr val="tx1"/>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2355181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0E0A1C-B474-4759-B6D8-54201E45AE24}"/>
              </a:ext>
            </a:extLst>
          </p:cNvPr>
          <p:cNvSpPr>
            <a:spLocks noGrp="1"/>
          </p:cNvSpPr>
          <p:nvPr>
            <p:ph type="title"/>
          </p:nvPr>
        </p:nvSpPr>
        <p:spPr>
          <a:xfrm>
            <a:off x="4824573" y="2754343"/>
            <a:ext cx="3416902" cy="1325563"/>
          </a:xfrm>
        </p:spPr>
        <p:txBody>
          <a:bodyPr/>
          <a:lstStyle/>
          <a:p>
            <a:r>
              <a:rPr lang="zh-CN" altLang="en-US" dirty="0">
                <a:latin typeface="楷体" panose="02010609060101010101" pitchFamily="49" charset="-122"/>
                <a:ea typeface="楷体" panose="02010609060101010101" pitchFamily="49" charset="-122"/>
              </a:rPr>
              <a:t>绘制原理图</a:t>
            </a:r>
          </a:p>
        </p:txBody>
      </p:sp>
      <p:grpSp>
        <p:nvGrpSpPr>
          <p:cNvPr id="3" name="组合 2">
            <a:extLst>
              <a:ext uri="{FF2B5EF4-FFF2-40B4-BE49-F238E27FC236}">
                <a16:creationId xmlns:a16="http://schemas.microsoft.com/office/drawing/2014/main" id="{3578279B-73C3-4469-B8C9-FDB132658EBB}"/>
              </a:ext>
            </a:extLst>
          </p:cNvPr>
          <p:cNvGrpSpPr/>
          <p:nvPr/>
        </p:nvGrpSpPr>
        <p:grpSpPr>
          <a:xfrm flipH="1">
            <a:off x="-8475" y="468350"/>
            <a:ext cx="469934" cy="996044"/>
            <a:chOff x="11722066" y="1592297"/>
            <a:chExt cx="469934" cy="1431122"/>
          </a:xfrm>
        </p:grpSpPr>
        <p:sp>
          <p:nvSpPr>
            <p:cNvPr id="4" name="矩形 3">
              <a:extLst>
                <a:ext uri="{FF2B5EF4-FFF2-40B4-BE49-F238E27FC236}">
                  <a16:creationId xmlns:a16="http://schemas.microsoft.com/office/drawing/2014/main" id="{7C115659-2E5B-48C0-866B-5D4FD9A3D1F2}"/>
                </a:ext>
              </a:extLst>
            </p:cNvPr>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5" name="矩形 4">
              <a:extLst>
                <a:ext uri="{FF2B5EF4-FFF2-40B4-BE49-F238E27FC236}">
                  <a16:creationId xmlns:a16="http://schemas.microsoft.com/office/drawing/2014/main" id="{368CE5F2-6A40-4BF2-96E0-D93EE5F76E08}"/>
                </a:ext>
              </a:extLst>
            </p:cNvPr>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grpSp>
    </p:spTree>
    <p:extLst>
      <p:ext uri="{BB962C8B-B14F-4D97-AF65-F5344CB8AC3E}">
        <p14:creationId xmlns:p14="http://schemas.microsoft.com/office/powerpoint/2010/main" val="25470935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D69715B5-CC0C-4834-BECE-C15E763B5F97}"/>
              </a:ext>
            </a:extLst>
          </p:cNvPr>
          <p:cNvPicPr>
            <a:picLocks noChangeAspect="1"/>
          </p:cNvPicPr>
          <p:nvPr/>
        </p:nvPicPr>
        <p:blipFill rotWithShape="1">
          <a:blip r:embed="rId3"/>
          <a:srcRect l="2978" t="2292" r="14123" b="13318"/>
          <a:stretch/>
        </p:blipFill>
        <p:spPr>
          <a:xfrm>
            <a:off x="79146" y="3065934"/>
            <a:ext cx="4646164" cy="3125096"/>
          </a:xfrm>
          <a:prstGeom prst="rect">
            <a:avLst/>
          </a:prstGeom>
        </p:spPr>
      </p:pic>
      <p:pic>
        <p:nvPicPr>
          <p:cNvPr id="6" name="图片 5">
            <a:extLst>
              <a:ext uri="{FF2B5EF4-FFF2-40B4-BE49-F238E27FC236}">
                <a16:creationId xmlns:a16="http://schemas.microsoft.com/office/drawing/2014/main" id="{C34E2155-E024-4097-A0B1-96E7013527FE}"/>
              </a:ext>
            </a:extLst>
          </p:cNvPr>
          <p:cNvPicPr>
            <a:picLocks noChangeAspect="1"/>
          </p:cNvPicPr>
          <p:nvPr/>
        </p:nvPicPr>
        <p:blipFill rotWithShape="1">
          <a:blip r:embed="rId4"/>
          <a:srcRect l="3103" t="4855" r="3545" b="3411"/>
          <a:stretch/>
        </p:blipFill>
        <p:spPr>
          <a:xfrm>
            <a:off x="3808004" y="3211161"/>
            <a:ext cx="4664863" cy="2979868"/>
          </a:xfrm>
          <a:prstGeom prst="rect">
            <a:avLst/>
          </a:prstGeom>
        </p:spPr>
      </p:pic>
      <p:pic>
        <p:nvPicPr>
          <p:cNvPr id="5" name="图片 4">
            <a:extLst>
              <a:ext uri="{FF2B5EF4-FFF2-40B4-BE49-F238E27FC236}">
                <a16:creationId xmlns:a16="http://schemas.microsoft.com/office/drawing/2014/main" id="{EF6F6C14-EFDB-446D-9EF6-4ADD44057A2D}"/>
              </a:ext>
            </a:extLst>
          </p:cNvPr>
          <p:cNvPicPr>
            <a:picLocks noChangeAspect="1"/>
          </p:cNvPicPr>
          <p:nvPr/>
        </p:nvPicPr>
        <p:blipFill rotWithShape="1">
          <a:blip r:embed="rId5"/>
          <a:srcRect l="3589" t="5046" r="5516" b="6070"/>
          <a:stretch/>
        </p:blipFill>
        <p:spPr>
          <a:xfrm>
            <a:off x="7555561" y="3211161"/>
            <a:ext cx="4636439" cy="2979868"/>
          </a:xfrm>
          <a:prstGeom prst="rect">
            <a:avLst/>
          </a:prstGeom>
        </p:spPr>
      </p:pic>
      <p:sp>
        <p:nvSpPr>
          <p:cNvPr id="8" name="矩形 7">
            <a:extLst>
              <a:ext uri="{FF2B5EF4-FFF2-40B4-BE49-F238E27FC236}">
                <a16:creationId xmlns:a16="http://schemas.microsoft.com/office/drawing/2014/main" id="{D6C03E16-1766-4A6F-8B8B-B301DEBD47F9}"/>
              </a:ext>
            </a:extLst>
          </p:cNvPr>
          <p:cNvSpPr/>
          <p:nvPr/>
        </p:nvSpPr>
        <p:spPr>
          <a:xfrm>
            <a:off x="1929024" y="6353294"/>
            <a:ext cx="761747" cy="369332"/>
          </a:xfrm>
          <a:prstGeom prst="rect">
            <a:avLst/>
          </a:prstGeom>
        </p:spPr>
        <p:txBody>
          <a:bodyPr wrap="none">
            <a:spAutoFit/>
          </a:bodyPr>
          <a:lstStyle/>
          <a:p>
            <a:r>
              <a:rPr lang="en-US" altLang="zh-CN" dirty="0">
                <a:latin typeface="楷体" panose="02010609060101010101" pitchFamily="49" charset="-122"/>
                <a:ea typeface="楷体" panose="02010609060101010101" pitchFamily="49" charset="-122"/>
              </a:rPr>
              <a:t>input</a:t>
            </a:r>
            <a:endParaRPr lang="zh-CN" altLang="en-US" dirty="0">
              <a:latin typeface="楷体" panose="02010609060101010101" pitchFamily="49" charset="-122"/>
              <a:ea typeface="楷体" panose="02010609060101010101" pitchFamily="49" charset="-122"/>
            </a:endParaRPr>
          </a:p>
        </p:txBody>
      </p:sp>
      <p:sp>
        <p:nvSpPr>
          <p:cNvPr id="10" name="矩形 9">
            <a:extLst>
              <a:ext uri="{FF2B5EF4-FFF2-40B4-BE49-F238E27FC236}">
                <a16:creationId xmlns:a16="http://schemas.microsoft.com/office/drawing/2014/main" id="{A95DC727-6245-4729-9986-B737730B8352}"/>
              </a:ext>
            </a:extLst>
          </p:cNvPr>
          <p:cNvSpPr/>
          <p:nvPr/>
        </p:nvSpPr>
        <p:spPr>
          <a:xfrm>
            <a:off x="6441284" y="6303979"/>
            <a:ext cx="877163" cy="369332"/>
          </a:xfrm>
          <a:prstGeom prst="rect">
            <a:avLst/>
          </a:prstGeom>
        </p:spPr>
        <p:txBody>
          <a:bodyPr wrap="none">
            <a:spAutoFit/>
          </a:bodyPr>
          <a:lstStyle/>
          <a:p>
            <a:r>
              <a:rPr lang="en-US" altLang="zh-CN" dirty="0">
                <a:latin typeface="楷体" panose="02010609060101010101" pitchFamily="49" charset="-122"/>
                <a:ea typeface="楷体" panose="02010609060101010101" pitchFamily="49" charset="-122"/>
              </a:rPr>
              <a:t>output</a:t>
            </a:r>
            <a:endParaRPr lang="zh-CN" altLang="en-US" dirty="0">
              <a:latin typeface="楷体" panose="02010609060101010101" pitchFamily="49" charset="-122"/>
              <a:ea typeface="楷体" panose="02010609060101010101" pitchFamily="49" charset="-122"/>
            </a:endParaRPr>
          </a:p>
        </p:txBody>
      </p:sp>
      <p:sp>
        <p:nvSpPr>
          <p:cNvPr id="9" name="矩形 8">
            <a:extLst>
              <a:ext uri="{FF2B5EF4-FFF2-40B4-BE49-F238E27FC236}">
                <a16:creationId xmlns:a16="http://schemas.microsoft.com/office/drawing/2014/main" id="{10DE0B9D-763C-4B39-8D16-7DE4DF32DF44}"/>
              </a:ext>
            </a:extLst>
          </p:cNvPr>
          <p:cNvSpPr/>
          <p:nvPr/>
        </p:nvSpPr>
        <p:spPr>
          <a:xfrm>
            <a:off x="9411278" y="6336256"/>
            <a:ext cx="646331" cy="369332"/>
          </a:xfrm>
          <a:prstGeom prst="rect">
            <a:avLst/>
          </a:prstGeom>
        </p:spPr>
        <p:txBody>
          <a:bodyPr wrap="none">
            <a:spAutoFit/>
          </a:bodyPr>
          <a:lstStyle/>
          <a:p>
            <a:r>
              <a:rPr lang="en-US" altLang="zh-CN" dirty="0">
                <a:latin typeface="楷体" panose="02010609060101010101" pitchFamily="49" charset="-122"/>
                <a:ea typeface="楷体" panose="02010609060101010101" pitchFamily="49" charset="-122"/>
              </a:rPr>
              <a:t>and2</a:t>
            </a:r>
            <a:endParaRPr lang="zh-CN" altLang="en-US" dirty="0">
              <a:latin typeface="楷体" panose="02010609060101010101" pitchFamily="49" charset="-122"/>
              <a:ea typeface="楷体" panose="02010609060101010101" pitchFamily="49" charset="-122"/>
            </a:endParaRPr>
          </a:p>
        </p:txBody>
      </p:sp>
      <p:sp>
        <p:nvSpPr>
          <p:cNvPr id="11" name="内容占位符 2">
            <a:extLst>
              <a:ext uri="{FF2B5EF4-FFF2-40B4-BE49-F238E27FC236}">
                <a16:creationId xmlns:a16="http://schemas.microsoft.com/office/drawing/2014/main" id="{27E07F9D-C1CA-4634-8926-886F5DF4FC57}"/>
              </a:ext>
            </a:extLst>
          </p:cNvPr>
          <p:cNvSpPr>
            <a:spLocks noGrp="1"/>
          </p:cNvSpPr>
          <p:nvPr>
            <p:ph idx="1"/>
          </p:nvPr>
        </p:nvSpPr>
        <p:spPr>
          <a:xfrm>
            <a:off x="222479" y="1509339"/>
            <a:ext cx="11890375" cy="1394331"/>
          </a:xfrm>
        </p:spPr>
        <p:txBody>
          <a:bodyPr/>
          <a:lstStyle/>
          <a:p>
            <a:pPr eaLnBrk="1" hangingPunct="1"/>
            <a:r>
              <a:rPr lang="zh-CN" altLang="en-US" dirty="0"/>
              <a:t>选择元器件。在</a:t>
            </a:r>
            <a:r>
              <a:rPr lang="en-US" altLang="zh-CN" dirty="0"/>
              <a:t>symbol</a:t>
            </a:r>
            <a:r>
              <a:rPr lang="zh-CN" altLang="en-US" dirty="0"/>
              <a:t>选择框中的</a:t>
            </a:r>
            <a:r>
              <a:rPr lang="en-US" altLang="zh-CN" dirty="0"/>
              <a:t>name</a:t>
            </a:r>
            <a:r>
              <a:rPr lang="zh-CN" altLang="en-US" dirty="0"/>
              <a:t>栏输入元器件名称或者在</a:t>
            </a:r>
            <a:r>
              <a:rPr lang="en-US" altLang="zh-CN" dirty="0"/>
              <a:t>Lib</a:t>
            </a:r>
            <a:r>
              <a:rPr lang="zh-CN" altLang="en-US" dirty="0"/>
              <a:t>中按功能寻找需要的元器件。</a:t>
            </a:r>
          </a:p>
        </p:txBody>
      </p:sp>
    </p:spTree>
    <p:extLst>
      <p:ext uri="{BB962C8B-B14F-4D97-AF65-F5344CB8AC3E}">
        <p14:creationId xmlns:p14="http://schemas.microsoft.com/office/powerpoint/2010/main" val="808158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4B52546-7D32-4E24-A211-834F058E5359}"/>
              </a:ext>
            </a:extLst>
          </p:cNvPr>
          <p:cNvPicPr>
            <a:picLocks noChangeAspect="1"/>
          </p:cNvPicPr>
          <p:nvPr/>
        </p:nvPicPr>
        <p:blipFill>
          <a:blip r:embed="rId3"/>
          <a:stretch>
            <a:fillRect/>
          </a:stretch>
        </p:blipFill>
        <p:spPr>
          <a:xfrm>
            <a:off x="1043492" y="2765937"/>
            <a:ext cx="9794610" cy="2470713"/>
          </a:xfrm>
          <a:prstGeom prst="rect">
            <a:avLst/>
          </a:prstGeom>
        </p:spPr>
      </p:pic>
    </p:spTree>
    <p:extLst>
      <p:ext uri="{BB962C8B-B14F-4D97-AF65-F5344CB8AC3E}">
        <p14:creationId xmlns:p14="http://schemas.microsoft.com/office/powerpoint/2010/main" val="40746644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内容占位符 2">
            <a:extLst>
              <a:ext uri="{FF2B5EF4-FFF2-40B4-BE49-F238E27FC236}">
                <a16:creationId xmlns:a16="http://schemas.microsoft.com/office/drawing/2014/main" id="{4F3C4EDA-B0C1-48FC-A7AF-F33A7F4F486B}"/>
              </a:ext>
            </a:extLst>
          </p:cNvPr>
          <p:cNvSpPr>
            <a:spLocks noGrp="1"/>
          </p:cNvSpPr>
          <p:nvPr>
            <p:ph idx="1"/>
          </p:nvPr>
        </p:nvSpPr>
        <p:spPr>
          <a:xfrm>
            <a:off x="408791" y="549275"/>
            <a:ext cx="11704320" cy="5549900"/>
          </a:xfrm>
        </p:spPr>
        <p:txBody>
          <a:bodyPr>
            <a:normAutofit lnSpcReduction="10000"/>
          </a:bodyPr>
          <a:lstStyle/>
          <a:p>
            <a:pPr eaLnBrk="1" hangingPunct="1">
              <a:defRPr/>
            </a:pPr>
            <a:r>
              <a:rPr lang="zh-CN" altLang="zh-CN" sz="2400" dirty="0"/>
              <a:t>连线</a:t>
            </a:r>
            <a:endParaRPr lang="en-US" altLang="zh-CN" sz="2400" dirty="0"/>
          </a:p>
          <a:p>
            <a:pPr eaLnBrk="1" hangingPunct="1">
              <a:defRPr/>
            </a:pPr>
            <a:r>
              <a:rPr lang="zh-CN" altLang="en-US" sz="2400" b="1" dirty="0"/>
              <a:t>方式一</a:t>
            </a:r>
            <a:endParaRPr lang="en-US" altLang="zh-CN" sz="2400" b="1" dirty="0"/>
          </a:p>
          <a:p>
            <a:pPr eaLnBrk="1" hangingPunct="1">
              <a:defRPr/>
            </a:pPr>
            <a:endParaRPr lang="en-US" altLang="zh-CN" sz="2400" dirty="0"/>
          </a:p>
          <a:p>
            <a:pPr eaLnBrk="1" hangingPunct="1">
              <a:defRPr/>
            </a:pPr>
            <a:endParaRPr lang="en-US" altLang="zh-CN" sz="2400" dirty="0"/>
          </a:p>
          <a:p>
            <a:pPr marL="0" indent="0">
              <a:buNone/>
              <a:defRPr/>
            </a:pPr>
            <a:r>
              <a:rPr lang="zh-CN" altLang="zh-CN" sz="2000" dirty="0"/>
              <a:t>将鼠标移到其中一个端口</a:t>
            </a:r>
            <a:r>
              <a:rPr lang="zh-CN" altLang="en-US" sz="2000" dirty="0"/>
              <a:t>，</a:t>
            </a:r>
            <a:r>
              <a:rPr lang="zh-CN" altLang="zh-CN" sz="2000" dirty="0"/>
              <a:t>这时鼠标自动变为</a:t>
            </a:r>
            <a:r>
              <a:rPr lang="en-US" altLang="zh-CN" sz="2000" dirty="0"/>
              <a:t> </a:t>
            </a:r>
            <a:r>
              <a:rPr lang="zh-CN" altLang="en-US" sz="2000" dirty="0"/>
              <a:t>连线按钮</a:t>
            </a:r>
            <a:r>
              <a:rPr lang="zh-CN" altLang="zh-CN" sz="2000" dirty="0"/>
              <a:t>，然后一直按住鼠标左键并将其拖到第二个端口，待连接点上出现蓝色的小方块后再释放鼠标左键，即可看到在两个端口之间有一条线生成</a:t>
            </a:r>
            <a:r>
              <a:rPr lang="zh-CN" altLang="en-US" sz="2000" dirty="0"/>
              <a:t>。</a:t>
            </a:r>
            <a:endParaRPr lang="en-US" altLang="zh-CN" sz="2000" dirty="0"/>
          </a:p>
          <a:p>
            <a:pPr eaLnBrk="1" hangingPunct="1">
              <a:defRPr/>
            </a:pPr>
            <a:r>
              <a:rPr lang="zh-CN" altLang="en-US" sz="2400" b="1" dirty="0"/>
              <a:t>方式二</a:t>
            </a:r>
            <a:endParaRPr lang="en-US" altLang="zh-CN" sz="2400" b="1" dirty="0"/>
          </a:p>
          <a:p>
            <a:pPr marL="0" indent="0">
              <a:buNone/>
              <a:defRPr/>
            </a:pPr>
            <a:r>
              <a:rPr lang="zh-CN" altLang="en-US" sz="1900" dirty="0"/>
              <a:t>直接用鼠标拖动器件，将要连线的两个端口对齐，松开鼠标。再次拉开刚刚拖动的器件，会发现两个端口之间已经连接了线</a:t>
            </a:r>
            <a:r>
              <a:rPr lang="zh-CN" altLang="en-US" sz="2200" b="1" dirty="0"/>
              <a:t>。</a:t>
            </a:r>
            <a:endParaRPr lang="en-US" altLang="zh-CN" sz="1900" b="1" dirty="0"/>
          </a:p>
          <a:p>
            <a:pPr eaLnBrk="1" hangingPunct="1">
              <a:defRPr/>
            </a:pPr>
            <a:r>
              <a:rPr lang="zh-CN" altLang="en-US" sz="2400" b="1" dirty="0"/>
              <a:t>方式三 </a:t>
            </a:r>
            <a:endParaRPr lang="en-US" altLang="zh-CN" sz="2400" b="1" dirty="0"/>
          </a:p>
          <a:p>
            <a:pPr marL="0" indent="0" eaLnBrk="1" hangingPunct="1">
              <a:buNone/>
              <a:defRPr/>
            </a:pPr>
            <a:r>
              <a:rPr lang="zh-CN" altLang="en-US" sz="1900" dirty="0"/>
              <a:t>为连接线命名，相同名称连接线或端口综合工具会感知到他们的连接关系。</a:t>
            </a:r>
            <a:endParaRPr lang="en-US" altLang="zh-CN" sz="1900" dirty="0"/>
          </a:p>
          <a:p>
            <a:pPr marL="0" indent="0">
              <a:buNone/>
              <a:defRPr/>
            </a:pPr>
            <a:endParaRPr lang="en-US" altLang="zh-CN" sz="2400" b="1" dirty="0"/>
          </a:p>
          <a:p>
            <a:pPr marL="0" indent="0">
              <a:buNone/>
              <a:defRPr/>
            </a:pPr>
            <a:endParaRPr lang="en-US" altLang="zh-CN" sz="2400" b="1" dirty="0"/>
          </a:p>
          <a:p>
            <a:pPr eaLnBrk="1" hangingPunct="1">
              <a:defRPr/>
            </a:pPr>
            <a:r>
              <a:rPr lang="zh-CN" altLang="en-US" sz="2400" dirty="0"/>
              <a:t>错误示例</a:t>
            </a:r>
            <a:endParaRPr lang="en-US" altLang="zh-CN" sz="2400" dirty="0"/>
          </a:p>
        </p:txBody>
      </p:sp>
      <p:pic>
        <p:nvPicPr>
          <p:cNvPr id="24579" name="图片 1">
            <a:extLst>
              <a:ext uri="{FF2B5EF4-FFF2-40B4-BE49-F238E27FC236}">
                <a16:creationId xmlns:a16="http://schemas.microsoft.com/office/drawing/2014/main" id="{C7D9999C-40A8-4764-91B1-35E9789E49FC}"/>
              </a:ext>
            </a:extLst>
          </p:cNvPr>
          <p:cNvPicPr>
            <a:picLocks noChangeAspect="1"/>
          </p:cNvPicPr>
          <p:nvPr/>
        </p:nvPicPr>
        <p:blipFill>
          <a:blip r:embed="rId3">
            <a:extLst>
              <a:ext uri="{28A0092B-C50C-407E-A947-70E740481C1C}">
                <a14:useLocalDpi xmlns:a14="http://schemas.microsoft.com/office/drawing/2010/main" val="0"/>
              </a:ext>
            </a:extLst>
          </a:blip>
          <a:srcRect l="24088" t="34439" r="30547" b="54642"/>
          <a:stretch>
            <a:fillRect/>
          </a:stretch>
        </p:blipFill>
        <p:spPr bwMode="auto">
          <a:xfrm>
            <a:off x="1685777" y="5840412"/>
            <a:ext cx="6911975" cy="93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0" name="图片 3" descr="图8">
            <a:extLst>
              <a:ext uri="{FF2B5EF4-FFF2-40B4-BE49-F238E27FC236}">
                <a16:creationId xmlns:a16="http://schemas.microsoft.com/office/drawing/2014/main" id="{633576C9-5957-4F50-9F78-1197C0687A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40356" t="37439" r="14229" b="54099"/>
          <a:stretch>
            <a:fillRect/>
          </a:stretch>
        </p:blipFill>
        <p:spPr bwMode="auto">
          <a:xfrm>
            <a:off x="2424114" y="1377951"/>
            <a:ext cx="7127875" cy="79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a:extLst>
              <a:ext uri="{FF2B5EF4-FFF2-40B4-BE49-F238E27FC236}">
                <a16:creationId xmlns:a16="http://schemas.microsoft.com/office/drawing/2014/main" id="{7C1C9AAA-05CA-4E6B-9301-5253F08916CC}"/>
              </a:ext>
            </a:extLst>
          </p:cNvPr>
          <p:cNvSpPr/>
          <p:nvPr/>
        </p:nvSpPr>
        <p:spPr>
          <a:xfrm>
            <a:off x="7056424" y="6099176"/>
            <a:ext cx="431800" cy="47835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楷体" panose="02010609060101010101" pitchFamily="49" charset="-122"/>
              <a:ea typeface="楷体" panose="02010609060101010101" pitchFamily="49"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D5BFC37-2E8B-45ED-BE9C-B002CD61B61B}"/>
              </a:ext>
            </a:extLst>
          </p:cNvPr>
          <p:cNvPicPr>
            <a:picLocks noChangeAspect="1"/>
          </p:cNvPicPr>
          <p:nvPr/>
        </p:nvPicPr>
        <p:blipFill>
          <a:blip r:embed="rId3"/>
          <a:stretch>
            <a:fillRect/>
          </a:stretch>
        </p:blipFill>
        <p:spPr>
          <a:xfrm>
            <a:off x="925069" y="2256310"/>
            <a:ext cx="10341862" cy="3218213"/>
          </a:xfrm>
          <a:prstGeom prst="rect">
            <a:avLst/>
          </a:prstGeom>
        </p:spPr>
      </p:pic>
    </p:spTree>
    <p:extLst>
      <p:ext uri="{BB962C8B-B14F-4D97-AF65-F5344CB8AC3E}">
        <p14:creationId xmlns:p14="http://schemas.microsoft.com/office/powerpoint/2010/main" val="27447197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20A1FC0A-A8C6-407B-99F7-959E5223E127}"/>
              </a:ext>
            </a:extLst>
          </p:cNvPr>
          <p:cNvPicPr>
            <a:picLocks noChangeAspect="1"/>
          </p:cNvPicPr>
          <p:nvPr/>
        </p:nvPicPr>
        <p:blipFill>
          <a:blip r:embed="rId3"/>
          <a:stretch>
            <a:fillRect/>
          </a:stretch>
        </p:blipFill>
        <p:spPr>
          <a:xfrm>
            <a:off x="1319641" y="2467386"/>
            <a:ext cx="8492394" cy="2142226"/>
          </a:xfrm>
          <a:prstGeom prst="rect">
            <a:avLst/>
          </a:prstGeom>
        </p:spPr>
      </p:pic>
      <p:pic>
        <p:nvPicPr>
          <p:cNvPr id="4" name="图片 3">
            <a:extLst>
              <a:ext uri="{FF2B5EF4-FFF2-40B4-BE49-F238E27FC236}">
                <a16:creationId xmlns:a16="http://schemas.microsoft.com/office/drawing/2014/main" id="{B704478B-2297-4572-B8B4-45542F7DE468}"/>
              </a:ext>
            </a:extLst>
          </p:cNvPr>
          <p:cNvPicPr>
            <a:picLocks noChangeAspect="1"/>
          </p:cNvPicPr>
          <p:nvPr/>
        </p:nvPicPr>
        <p:blipFill>
          <a:blip r:embed="rId4"/>
          <a:stretch>
            <a:fillRect/>
          </a:stretch>
        </p:blipFill>
        <p:spPr>
          <a:xfrm>
            <a:off x="131199" y="2152934"/>
            <a:ext cx="5792574" cy="4632522"/>
          </a:xfrm>
          <a:prstGeom prst="rect">
            <a:avLst/>
          </a:prstGeom>
        </p:spPr>
      </p:pic>
      <p:sp>
        <p:nvSpPr>
          <p:cNvPr id="5" name="矩形 4">
            <a:extLst>
              <a:ext uri="{FF2B5EF4-FFF2-40B4-BE49-F238E27FC236}">
                <a16:creationId xmlns:a16="http://schemas.microsoft.com/office/drawing/2014/main" id="{885160E9-E6A3-4F49-84F1-A11706FDFC8C}"/>
              </a:ext>
            </a:extLst>
          </p:cNvPr>
          <p:cNvSpPr/>
          <p:nvPr/>
        </p:nvSpPr>
        <p:spPr>
          <a:xfrm>
            <a:off x="396929" y="597953"/>
            <a:ext cx="1107996" cy="461665"/>
          </a:xfrm>
          <a:prstGeom prst="rect">
            <a:avLst/>
          </a:prstGeom>
        </p:spPr>
        <p:txBody>
          <a:bodyPr wrap="none">
            <a:spAutoFit/>
          </a:bodyPr>
          <a:lstStyle/>
          <a:p>
            <a:pPr>
              <a:defRPr/>
            </a:pPr>
            <a:r>
              <a:rPr lang="zh-CN" altLang="en-US" sz="2400" b="1" dirty="0">
                <a:latin typeface="楷体" panose="02010609060101010101" pitchFamily="49" charset="-122"/>
                <a:ea typeface="楷体" panose="02010609060101010101" pitchFamily="49" charset="-122"/>
              </a:rPr>
              <a:t>方式三</a:t>
            </a:r>
            <a:endParaRPr lang="en-US" altLang="zh-CN" sz="2400" b="1" dirty="0">
              <a:latin typeface="楷体" panose="02010609060101010101" pitchFamily="49" charset="-122"/>
              <a:ea typeface="楷体" panose="02010609060101010101" pitchFamily="49" charset="-122"/>
            </a:endParaRPr>
          </a:p>
        </p:txBody>
      </p:sp>
      <p:pic>
        <p:nvPicPr>
          <p:cNvPr id="6" name="内容占位符 3">
            <a:extLst>
              <a:ext uri="{FF2B5EF4-FFF2-40B4-BE49-F238E27FC236}">
                <a16:creationId xmlns:a16="http://schemas.microsoft.com/office/drawing/2014/main" id="{2818B703-9826-4417-AAE9-4130D30E6DE8}"/>
              </a:ext>
            </a:extLst>
          </p:cNvPr>
          <p:cNvPicPr>
            <a:picLocks noGrp="1" noChangeAspect="1"/>
          </p:cNvPicPr>
          <p:nvPr>
            <p:ph idx="1"/>
          </p:nvPr>
        </p:nvPicPr>
        <p:blipFill>
          <a:blip r:embed="rId5"/>
          <a:stretch>
            <a:fillRect/>
          </a:stretch>
        </p:blipFill>
        <p:spPr>
          <a:xfrm>
            <a:off x="5923773" y="2454667"/>
            <a:ext cx="6476312" cy="1651729"/>
          </a:xfrm>
          <a:prstGeom prst="rect">
            <a:avLst/>
          </a:prstGeom>
        </p:spPr>
      </p:pic>
      <p:pic>
        <p:nvPicPr>
          <p:cNvPr id="7" name="图片 6">
            <a:extLst>
              <a:ext uri="{FF2B5EF4-FFF2-40B4-BE49-F238E27FC236}">
                <a16:creationId xmlns:a16="http://schemas.microsoft.com/office/drawing/2014/main" id="{94765B05-A291-442E-A3B1-C2AC2E912309}"/>
              </a:ext>
            </a:extLst>
          </p:cNvPr>
          <p:cNvPicPr>
            <a:picLocks noChangeAspect="1"/>
          </p:cNvPicPr>
          <p:nvPr/>
        </p:nvPicPr>
        <p:blipFill>
          <a:blip r:embed="rId6"/>
          <a:stretch>
            <a:fillRect/>
          </a:stretch>
        </p:blipFill>
        <p:spPr>
          <a:xfrm>
            <a:off x="6096000" y="5351588"/>
            <a:ext cx="5462228" cy="1144686"/>
          </a:xfrm>
          <a:prstGeom prst="rect">
            <a:avLst/>
          </a:prstGeom>
        </p:spPr>
      </p:pic>
      <p:sp>
        <p:nvSpPr>
          <p:cNvPr id="9" name="矩形 8">
            <a:extLst>
              <a:ext uri="{FF2B5EF4-FFF2-40B4-BE49-F238E27FC236}">
                <a16:creationId xmlns:a16="http://schemas.microsoft.com/office/drawing/2014/main" id="{3A0AD484-FDD9-411C-9434-03F5D6C43627}"/>
              </a:ext>
            </a:extLst>
          </p:cNvPr>
          <p:cNvSpPr/>
          <p:nvPr/>
        </p:nvSpPr>
        <p:spPr>
          <a:xfrm>
            <a:off x="6796744" y="4876223"/>
            <a:ext cx="4185761" cy="461665"/>
          </a:xfrm>
          <a:prstGeom prst="rect">
            <a:avLst/>
          </a:prstGeom>
        </p:spPr>
        <p:txBody>
          <a:bodyPr wrap="none">
            <a:spAutoFit/>
          </a:bodyPr>
          <a:lstStyle/>
          <a:p>
            <a:pPr>
              <a:defRPr/>
            </a:pPr>
            <a:r>
              <a:rPr lang="zh-CN" altLang="en-US" sz="2400" b="1" dirty="0">
                <a:latin typeface="楷体" panose="02010609060101010101" pitchFamily="49" charset="-122"/>
                <a:ea typeface="楷体" panose="02010609060101010101" pitchFamily="49" charset="-122"/>
              </a:rPr>
              <a:t>总线命名方法与总线接出方法</a:t>
            </a:r>
            <a:endParaRPr lang="en-US" altLang="zh-CN" sz="2400" b="1" dirty="0">
              <a:latin typeface="楷体" panose="02010609060101010101" pitchFamily="49" charset="-122"/>
              <a:ea typeface="楷体" panose="02010609060101010101" pitchFamily="49" charset="-122"/>
            </a:endParaRPr>
          </a:p>
        </p:txBody>
      </p:sp>
      <p:sp>
        <p:nvSpPr>
          <p:cNvPr id="10" name="矩形 9">
            <a:extLst>
              <a:ext uri="{FF2B5EF4-FFF2-40B4-BE49-F238E27FC236}">
                <a16:creationId xmlns:a16="http://schemas.microsoft.com/office/drawing/2014/main" id="{F3A16447-152D-4900-AFC0-2C17E6274D64}"/>
              </a:ext>
            </a:extLst>
          </p:cNvPr>
          <p:cNvSpPr/>
          <p:nvPr/>
        </p:nvSpPr>
        <p:spPr>
          <a:xfrm>
            <a:off x="6174770" y="5641995"/>
            <a:ext cx="410966" cy="6509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楷体" panose="02010609060101010101" pitchFamily="49" charset="-122"/>
              <a:ea typeface="楷体" panose="02010609060101010101" pitchFamily="49" charset="-122"/>
            </a:endParaRPr>
          </a:p>
        </p:txBody>
      </p:sp>
      <p:sp>
        <p:nvSpPr>
          <p:cNvPr id="11" name="矩形 10">
            <a:extLst>
              <a:ext uri="{FF2B5EF4-FFF2-40B4-BE49-F238E27FC236}">
                <a16:creationId xmlns:a16="http://schemas.microsoft.com/office/drawing/2014/main" id="{48615867-9926-431D-B200-C539D3E79451}"/>
              </a:ext>
            </a:extLst>
          </p:cNvPr>
          <p:cNvSpPr/>
          <p:nvPr/>
        </p:nvSpPr>
        <p:spPr>
          <a:xfrm>
            <a:off x="7880900" y="5591618"/>
            <a:ext cx="728844" cy="6509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940889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1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A2621C6-E5EA-4A65-9BE9-26246F0DF941}"/>
              </a:ext>
            </a:extLst>
          </p:cNvPr>
          <p:cNvPicPr>
            <a:picLocks noChangeAspect="1"/>
          </p:cNvPicPr>
          <p:nvPr/>
        </p:nvPicPr>
        <p:blipFill>
          <a:blip r:embed="rId3"/>
          <a:stretch>
            <a:fillRect/>
          </a:stretch>
        </p:blipFill>
        <p:spPr>
          <a:xfrm>
            <a:off x="0" y="3580291"/>
            <a:ext cx="12092190" cy="2389245"/>
          </a:xfrm>
          <a:prstGeom prst="rect">
            <a:avLst/>
          </a:prstGeom>
        </p:spPr>
      </p:pic>
      <p:sp>
        <p:nvSpPr>
          <p:cNvPr id="5" name="内容占位符 2">
            <a:extLst>
              <a:ext uri="{FF2B5EF4-FFF2-40B4-BE49-F238E27FC236}">
                <a16:creationId xmlns:a16="http://schemas.microsoft.com/office/drawing/2014/main" id="{647797AA-0E6A-4534-8CA2-C6301F871DC9}"/>
              </a:ext>
            </a:extLst>
          </p:cNvPr>
          <p:cNvSpPr txBox="1">
            <a:spLocks/>
          </p:cNvSpPr>
          <p:nvPr/>
        </p:nvSpPr>
        <p:spPr>
          <a:xfrm>
            <a:off x="49906" y="549275"/>
            <a:ext cx="12343908" cy="55499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latin typeface="楷体" panose="02010609060101010101" pitchFamily="49" charset="-122"/>
                <a:ea typeface="楷体" panose="02010609060101010101" pitchFamily="49" charset="-122"/>
              </a:rPr>
              <a:t>设计项目的编译</a:t>
            </a:r>
            <a:endParaRPr lang="en-US" altLang="zh-CN" dirty="0">
              <a:latin typeface="楷体" panose="02010609060101010101" pitchFamily="49" charset="-122"/>
              <a:ea typeface="楷体" panose="02010609060101010101" pitchFamily="49" charset="-122"/>
            </a:endParaRPr>
          </a:p>
          <a:p>
            <a:r>
              <a:rPr lang="en-US" altLang="zh-CN" sz="2400" dirty="0">
                <a:latin typeface="楷体" panose="02010609060101010101" pitchFamily="49" charset="-122"/>
                <a:ea typeface="楷体" panose="02010609060101010101" pitchFamily="49" charset="-122"/>
              </a:rPr>
              <a:t>Quartus</a:t>
            </a:r>
            <a:r>
              <a:rPr lang="zh-CN" altLang="zh-CN" sz="2400" dirty="0">
                <a:latin typeface="楷体" panose="02010609060101010101" pitchFamily="49" charset="-122"/>
                <a:ea typeface="楷体" panose="02010609060101010101" pitchFamily="49" charset="-122"/>
              </a:rPr>
              <a:t>Ⅱ软件的编译器包括多个独立的模块。各模块可以单独运行，也可以选择</a:t>
            </a:r>
            <a:r>
              <a:rPr lang="en-US" altLang="zh-CN" sz="2400" dirty="0">
                <a:latin typeface="楷体" panose="02010609060101010101" pitchFamily="49" charset="-122"/>
                <a:ea typeface="楷体" panose="02010609060101010101" pitchFamily="49" charset="-122"/>
              </a:rPr>
              <a:t>Processing</a:t>
            </a:r>
            <a:r>
              <a:rPr lang="zh-CN" altLang="zh-CN" sz="2400" dirty="0">
                <a:latin typeface="楷体" panose="02010609060101010101" pitchFamily="49" charset="-122"/>
                <a:ea typeface="楷体" panose="02010609060101010101" pitchFamily="49" charset="-122"/>
              </a:rPr>
              <a:t>－</a:t>
            </a:r>
            <a:r>
              <a:rPr lang="en-US" altLang="zh-CN" sz="2400" dirty="0">
                <a:latin typeface="楷体" panose="02010609060101010101" pitchFamily="49" charset="-122"/>
                <a:ea typeface="楷体" panose="02010609060101010101" pitchFamily="49" charset="-122"/>
              </a:rPr>
              <a:t>&gt;</a:t>
            </a:r>
            <a:r>
              <a:rPr lang="en-US" altLang="zh-CN" sz="2400" dirty="0">
                <a:solidFill>
                  <a:srgbClr val="FF0000"/>
                </a:solidFill>
                <a:latin typeface="楷体" panose="02010609060101010101" pitchFamily="49" charset="-122"/>
                <a:ea typeface="楷体" panose="02010609060101010101" pitchFamily="49" charset="-122"/>
              </a:rPr>
              <a:t>Start Compilation</a:t>
            </a:r>
            <a:r>
              <a:rPr lang="zh-CN" altLang="zh-CN" sz="2400" dirty="0">
                <a:latin typeface="楷体" panose="02010609060101010101" pitchFamily="49" charset="-122"/>
                <a:ea typeface="楷体" panose="02010609060101010101" pitchFamily="49" charset="-122"/>
              </a:rPr>
              <a:t>命令启动全编译过程。</a:t>
            </a:r>
            <a:endParaRPr lang="en-US" altLang="zh-CN" sz="2400" dirty="0">
              <a:latin typeface="楷体" panose="02010609060101010101" pitchFamily="49" charset="-122"/>
              <a:ea typeface="楷体" panose="02010609060101010101" pitchFamily="49" charset="-122"/>
            </a:endParaRPr>
          </a:p>
          <a:p>
            <a:r>
              <a:rPr lang="en-US" altLang="zh-CN" sz="2400" dirty="0">
                <a:latin typeface="楷体" panose="02010609060101010101" pitchFamily="49" charset="-122"/>
                <a:ea typeface="楷体" panose="02010609060101010101" pitchFamily="49" charset="-122"/>
              </a:rPr>
              <a:t>1</a:t>
            </a:r>
            <a:r>
              <a:rPr lang="zh-CN" altLang="en-US" sz="2400" dirty="0">
                <a:latin typeface="楷体" panose="02010609060101010101" pitchFamily="49" charset="-122"/>
                <a:ea typeface="楷体" panose="02010609060101010101" pitchFamily="49" charset="-122"/>
              </a:rPr>
              <a:t>）</a:t>
            </a:r>
            <a:r>
              <a:rPr lang="zh-CN" altLang="zh-CN" sz="2400" dirty="0">
                <a:latin typeface="楷体" panose="02010609060101010101" pitchFamily="49" charset="-122"/>
                <a:ea typeface="楷体" panose="02010609060101010101" pitchFamily="49" charset="-122"/>
              </a:rPr>
              <a:t>单击水平工具条上的编译按钮</a:t>
            </a:r>
            <a:r>
              <a:rPr lang="en-US" altLang="zh-CN" sz="2400" dirty="0">
                <a:latin typeface="楷体" panose="02010609060101010101" pitchFamily="49" charset="-122"/>
                <a:ea typeface="楷体" panose="02010609060101010101" pitchFamily="49" charset="-122"/>
              </a:rPr>
              <a:t>   </a:t>
            </a:r>
            <a:r>
              <a:rPr lang="zh-CN" altLang="zh-CN" sz="2400" dirty="0">
                <a:latin typeface="楷体" panose="02010609060101010101" pitchFamily="49" charset="-122"/>
                <a:ea typeface="楷体" panose="02010609060101010101" pitchFamily="49" charset="-122"/>
              </a:rPr>
              <a:t>（形似向右的小三角），或者使用</a:t>
            </a:r>
            <a:r>
              <a:rPr lang="en-US" altLang="zh-CN" sz="2400" dirty="0">
                <a:latin typeface="楷体" panose="02010609060101010101" pitchFamily="49" charset="-122"/>
                <a:ea typeface="楷体" panose="02010609060101010101" pitchFamily="49" charset="-122"/>
              </a:rPr>
              <a:t>Processing</a:t>
            </a:r>
            <a:r>
              <a:rPr lang="zh-CN" altLang="zh-CN" sz="2400" dirty="0">
                <a:latin typeface="楷体" panose="02010609060101010101" pitchFamily="49" charset="-122"/>
                <a:ea typeface="楷体" panose="02010609060101010101" pitchFamily="49" charset="-122"/>
              </a:rPr>
              <a:t>菜单中的</a:t>
            </a:r>
            <a:r>
              <a:rPr lang="en-US" altLang="zh-CN" sz="2400" dirty="0">
                <a:latin typeface="楷体" panose="02010609060101010101" pitchFamily="49" charset="-122"/>
                <a:ea typeface="楷体" panose="02010609060101010101" pitchFamily="49" charset="-122"/>
              </a:rPr>
              <a:t>Start Compilation</a:t>
            </a:r>
            <a:r>
              <a:rPr lang="zh-CN" altLang="zh-CN" sz="2400" dirty="0">
                <a:latin typeface="楷体" panose="02010609060101010101" pitchFamily="49" charset="-122"/>
                <a:ea typeface="楷体" panose="02010609060101010101" pitchFamily="49" charset="-122"/>
              </a:rPr>
              <a:t>选项开始编译，并伴随着进度不断地变化屏幕，编译完成后</a:t>
            </a:r>
            <a:r>
              <a:rPr lang="zh-CN" altLang="en-US" sz="2400" dirty="0">
                <a:latin typeface="楷体" panose="02010609060101010101" pitchFamily="49" charset="-122"/>
                <a:ea typeface="楷体" panose="02010609060101010101" pitchFamily="49" charset="-122"/>
              </a:rPr>
              <a:t>会生成资源统计表</a:t>
            </a:r>
            <a:r>
              <a:rPr lang="zh-CN" altLang="zh-CN" sz="2400" dirty="0">
                <a:latin typeface="楷体" panose="02010609060101010101" pitchFamily="49" charset="-122"/>
                <a:ea typeface="楷体" panose="02010609060101010101" pitchFamily="49" charset="-122"/>
              </a:rPr>
              <a:t>。</a:t>
            </a:r>
          </a:p>
          <a:p>
            <a:endParaRPr lang="zh-CN" altLang="zh-CN" sz="2400" dirty="0">
              <a:latin typeface="楷体" panose="02010609060101010101" pitchFamily="49" charset="-122"/>
              <a:ea typeface="楷体" panose="02010609060101010101" pitchFamily="49" charset="-122"/>
            </a:endParaRPr>
          </a:p>
          <a:p>
            <a:endParaRPr lang="zh-CN" altLang="en-US"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36528669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2601467-4DB5-4486-AEB2-245B82D9E86E}"/>
              </a:ext>
            </a:extLst>
          </p:cNvPr>
          <p:cNvPicPr>
            <a:picLocks noChangeAspect="1"/>
          </p:cNvPicPr>
          <p:nvPr/>
        </p:nvPicPr>
        <p:blipFill>
          <a:blip r:embed="rId3"/>
          <a:stretch>
            <a:fillRect/>
          </a:stretch>
        </p:blipFill>
        <p:spPr>
          <a:xfrm>
            <a:off x="81444" y="0"/>
            <a:ext cx="3028950" cy="6858000"/>
          </a:xfrm>
          <a:prstGeom prst="rect">
            <a:avLst/>
          </a:prstGeom>
        </p:spPr>
      </p:pic>
      <p:pic>
        <p:nvPicPr>
          <p:cNvPr id="5" name="图片 4">
            <a:extLst>
              <a:ext uri="{FF2B5EF4-FFF2-40B4-BE49-F238E27FC236}">
                <a16:creationId xmlns:a16="http://schemas.microsoft.com/office/drawing/2014/main" id="{5DAC52A6-C55E-4A97-8F32-B0602FB16952}"/>
              </a:ext>
            </a:extLst>
          </p:cNvPr>
          <p:cNvPicPr>
            <a:picLocks noChangeAspect="1"/>
          </p:cNvPicPr>
          <p:nvPr/>
        </p:nvPicPr>
        <p:blipFill>
          <a:blip r:embed="rId4"/>
          <a:stretch>
            <a:fillRect/>
          </a:stretch>
        </p:blipFill>
        <p:spPr>
          <a:xfrm>
            <a:off x="3268197" y="2833962"/>
            <a:ext cx="8343390" cy="3900258"/>
          </a:xfrm>
          <a:prstGeom prst="rect">
            <a:avLst/>
          </a:prstGeom>
        </p:spPr>
      </p:pic>
      <p:pic>
        <p:nvPicPr>
          <p:cNvPr id="6" name="图片 3" descr="图8">
            <a:extLst>
              <a:ext uri="{FF2B5EF4-FFF2-40B4-BE49-F238E27FC236}">
                <a16:creationId xmlns:a16="http://schemas.microsoft.com/office/drawing/2014/main" id="{FE1F67F8-F94F-4D27-84DB-3B449ECE125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77062"/>
          <a:stretch/>
        </p:blipFill>
        <p:spPr bwMode="auto">
          <a:xfrm>
            <a:off x="4425773" y="1376736"/>
            <a:ext cx="6291263" cy="1090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矩形 6">
            <a:extLst>
              <a:ext uri="{FF2B5EF4-FFF2-40B4-BE49-F238E27FC236}">
                <a16:creationId xmlns:a16="http://schemas.microsoft.com/office/drawing/2014/main" id="{770E8FF8-D499-4AED-8268-AF49DC816F11}"/>
              </a:ext>
            </a:extLst>
          </p:cNvPr>
          <p:cNvSpPr/>
          <p:nvPr/>
        </p:nvSpPr>
        <p:spPr>
          <a:xfrm>
            <a:off x="4976635" y="1458894"/>
            <a:ext cx="3321050" cy="6477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楷体" panose="02010609060101010101" pitchFamily="49" charset="-122"/>
              <a:ea typeface="楷体" panose="02010609060101010101" pitchFamily="49" charset="-122"/>
            </a:endParaRPr>
          </a:p>
        </p:txBody>
      </p:sp>
      <p:sp>
        <p:nvSpPr>
          <p:cNvPr id="8" name="内容占位符 2">
            <a:extLst>
              <a:ext uri="{FF2B5EF4-FFF2-40B4-BE49-F238E27FC236}">
                <a16:creationId xmlns:a16="http://schemas.microsoft.com/office/drawing/2014/main" id="{46D837C8-213E-4917-90EB-6B6FED2FAC53}"/>
              </a:ext>
            </a:extLst>
          </p:cNvPr>
          <p:cNvSpPr>
            <a:spLocks noGrp="1"/>
          </p:cNvSpPr>
          <p:nvPr>
            <p:ph idx="1"/>
          </p:nvPr>
        </p:nvSpPr>
        <p:spPr>
          <a:xfrm>
            <a:off x="3268197" y="178813"/>
            <a:ext cx="8725934" cy="1568306"/>
          </a:xfrm>
        </p:spPr>
        <p:txBody>
          <a:bodyPr/>
          <a:lstStyle/>
          <a:p>
            <a:pPr eaLnBrk="1" hangingPunct="1"/>
            <a:r>
              <a:rPr lang="zh-CN" altLang="zh-CN" sz="2400" dirty="0"/>
              <a:t>在该图中显示了编译时的各种信息，其中包括</a:t>
            </a:r>
            <a:r>
              <a:rPr lang="zh-CN" altLang="zh-CN" sz="2400" dirty="0">
                <a:solidFill>
                  <a:srgbClr val="FF0000"/>
                </a:solidFill>
              </a:rPr>
              <a:t>警告</a:t>
            </a:r>
            <a:r>
              <a:rPr lang="zh-CN" altLang="zh-CN" sz="2400" dirty="0"/>
              <a:t>和</a:t>
            </a:r>
            <a:r>
              <a:rPr lang="zh-CN" altLang="zh-CN" sz="2400" dirty="0">
                <a:solidFill>
                  <a:srgbClr val="FF0000"/>
                </a:solidFill>
              </a:rPr>
              <a:t>出错信息</a:t>
            </a:r>
            <a:r>
              <a:rPr lang="zh-CN" altLang="zh-CN" sz="2400" dirty="0"/>
              <a:t>。根据信息提示，如果有错，则再做相应的修改。</a:t>
            </a:r>
          </a:p>
          <a:p>
            <a:pPr eaLnBrk="1" hangingPunct="1"/>
            <a:endParaRPr lang="zh-CN" altLang="en-US" dirty="0"/>
          </a:p>
        </p:txBody>
      </p:sp>
    </p:spTree>
    <p:extLst>
      <p:ext uri="{BB962C8B-B14F-4D97-AF65-F5344CB8AC3E}">
        <p14:creationId xmlns:p14="http://schemas.microsoft.com/office/powerpoint/2010/main" val="1165764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30F2EFD0-B296-474B-918F-346FE253639A}"/>
              </a:ext>
            </a:extLst>
          </p:cNvPr>
          <p:cNvGrpSpPr/>
          <p:nvPr/>
        </p:nvGrpSpPr>
        <p:grpSpPr>
          <a:xfrm flipH="1">
            <a:off x="-8475" y="468350"/>
            <a:ext cx="469934" cy="996044"/>
            <a:chOff x="11722066" y="1592297"/>
            <a:chExt cx="469934" cy="1431122"/>
          </a:xfrm>
        </p:grpSpPr>
        <p:sp>
          <p:nvSpPr>
            <p:cNvPr id="5" name="矩形 4">
              <a:extLst>
                <a:ext uri="{FF2B5EF4-FFF2-40B4-BE49-F238E27FC236}">
                  <a16:creationId xmlns:a16="http://schemas.microsoft.com/office/drawing/2014/main" id="{4272DAD8-2FBD-483A-9897-71B871B5306D}"/>
                </a:ext>
              </a:extLst>
            </p:cNvPr>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6" name="矩形 5">
              <a:extLst>
                <a:ext uri="{FF2B5EF4-FFF2-40B4-BE49-F238E27FC236}">
                  <a16:creationId xmlns:a16="http://schemas.microsoft.com/office/drawing/2014/main" id="{165FACE8-8441-4F1F-9193-9B9F028172BD}"/>
                </a:ext>
              </a:extLst>
            </p:cNvPr>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grpSp>
      <p:sp>
        <p:nvSpPr>
          <p:cNvPr id="33" name="矩形 32">
            <a:extLst>
              <a:ext uri="{FF2B5EF4-FFF2-40B4-BE49-F238E27FC236}">
                <a16:creationId xmlns:a16="http://schemas.microsoft.com/office/drawing/2014/main" id="{CEED0FD0-28C6-49D3-A857-05C7DF77333B}"/>
              </a:ext>
            </a:extLst>
          </p:cNvPr>
          <p:cNvSpPr/>
          <p:nvPr/>
        </p:nvSpPr>
        <p:spPr>
          <a:xfrm rot="2700000">
            <a:off x="2141299" y="2853136"/>
            <a:ext cx="1532648" cy="1398775"/>
          </a:xfrm>
          <a:prstGeom prst="rect">
            <a:avLst/>
          </a:prstGeom>
          <a:solidFill>
            <a:srgbClr val="1D6FA9"/>
          </a:solidFill>
          <a:ln>
            <a:noFill/>
          </a:ln>
          <a:effectLst>
            <a:outerShdw blurRad="190500" dist="127000" dir="5400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a:extLst>
              <a:ext uri="{FF2B5EF4-FFF2-40B4-BE49-F238E27FC236}">
                <a16:creationId xmlns:a16="http://schemas.microsoft.com/office/drawing/2014/main" id="{5C7DF5DF-7CCB-440F-9BAD-2264DB008347}"/>
              </a:ext>
            </a:extLst>
          </p:cNvPr>
          <p:cNvGrpSpPr/>
          <p:nvPr/>
        </p:nvGrpSpPr>
        <p:grpSpPr>
          <a:xfrm>
            <a:off x="406166" y="1296477"/>
            <a:ext cx="10870792" cy="4457419"/>
            <a:chOff x="560404" y="1296477"/>
            <a:chExt cx="10870792" cy="4457419"/>
          </a:xfrm>
        </p:grpSpPr>
        <p:sp>
          <p:nvSpPr>
            <p:cNvPr id="35" name="矩形 34">
              <a:extLst>
                <a:ext uri="{FF2B5EF4-FFF2-40B4-BE49-F238E27FC236}">
                  <a16:creationId xmlns:a16="http://schemas.microsoft.com/office/drawing/2014/main" id="{B31058C2-8C60-4DED-AC1F-36A07DADB21F}"/>
                </a:ext>
              </a:extLst>
            </p:cNvPr>
            <p:cNvSpPr/>
            <p:nvPr/>
          </p:nvSpPr>
          <p:spPr>
            <a:xfrm rot="2700000">
              <a:off x="3127598" y="1296477"/>
              <a:ext cx="648210" cy="648210"/>
            </a:xfrm>
            <a:prstGeom prst="rect">
              <a:avLst/>
            </a:prstGeom>
            <a:solidFill>
              <a:srgbClr val="1F97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FF6971F7-AB75-4CD3-BA61-A3DD310130BF}"/>
                </a:ext>
              </a:extLst>
            </p:cNvPr>
            <p:cNvSpPr/>
            <p:nvPr/>
          </p:nvSpPr>
          <p:spPr>
            <a:xfrm rot="2700000">
              <a:off x="1242987" y="3181089"/>
              <a:ext cx="648210" cy="648210"/>
            </a:xfrm>
            <a:prstGeom prst="rect">
              <a:avLst/>
            </a:prstGeom>
            <a:solidFill>
              <a:srgbClr val="F29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5D29D45E-8BCB-4EF7-9612-D205DE0F14CD}"/>
                </a:ext>
              </a:extLst>
            </p:cNvPr>
            <p:cNvSpPr/>
            <p:nvPr/>
          </p:nvSpPr>
          <p:spPr>
            <a:xfrm rot="2700000">
              <a:off x="1336254" y="4059163"/>
              <a:ext cx="461671" cy="461671"/>
            </a:xfrm>
            <a:prstGeom prst="rect">
              <a:avLst/>
            </a:prstGeom>
            <a:solidFill>
              <a:srgbClr val="CA2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a16="http://schemas.microsoft.com/office/drawing/2014/main" id="{794B56D7-EC53-422E-90C6-F64CF0EA0AB8}"/>
                </a:ext>
              </a:extLst>
            </p:cNvPr>
            <p:cNvSpPr/>
            <p:nvPr/>
          </p:nvSpPr>
          <p:spPr>
            <a:xfrm rot="2700000">
              <a:off x="2513787" y="1428488"/>
              <a:ext cx="384187" cy="384187"/>
            </a:xfrm>
            <a:prstGeom prst="rect">
              <a:avLst/>
            </a:prstGeom>
            <a:solidFill>
              <a:srgbClr val="89C1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96267453-A4D1-4C4A-8A28-6F7BEE0C822A}"/>
                </a:ext>
              </a:extLst>
            </p:cNvPr>
            <p:cNvSpPr>
              <a:spLocks noChangeAspect="1"/>
            </p:cNvSpPr>
            <p:nvPr/>
          </p:nvSpPr>
          <p:spPr>
            <a:xfrm rot="2700000">
              <a:off x="560404" y="3688141"/>
              <a:ext cx="252000" cy="252000"/>
            </a:xfrm>
            <a:prstGeom prst="rect">
              <a:avLst/>
            </a:prstGeom>
            <a:solidFill>
              <a:srgbClr val="1F97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3156961D-D424-4434-A4DE-8E653C7741C7}"/>
                </a:ext>
              </a:extLst>
            </p:cNvPr>
            <p:cNvSpPr/>
            <p:nvPr/>
          </p:nvSpPr>
          <p:spPr>
            <a:xfrm rot="2700000">
              <a:off x="2766431" y="5461531"/>
              <a:ext cx="292365" cy="292365"/>
            </a:xfrm>
            <a:prstGeom prst="rect">
              <a:avLst/>
            </a:prstGeom>
            <a:solidFill>
              <a:srgbClr val="1D6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82F43DBA-D75A-4C24-8540-DC658C0016DE}"/>
                </a:ext>
              </a:extLst>
            </p:cNvPr>
            <p:cNvSpPr/>
            <p:nvPr/>
          </p:nvSpPr>
          <p:spPr>
            <a:xfrm rot="2700000">
              <a:off x="10225550" y="4386730"/>
              <a:ext cx="467064" cy="467064"/>
            </a:xfrm>
            <a:prstGeom prst="rect">
              <a:avLst/>
            </a:prstGeom>
            <a:solidFill>
              <a:srgbClr val="89C1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a:extLst>
                <a:ext uri="{FF2B5EF4-FFF2-40B4-BE49-F238E27FC236}">
                  <a16:creationId xmlns:a16="http://schemas.microsoft.com/office/drawing/2014/main" id="{0332FD71-3E23-4749-8425-1AB08CB4D0BF}"/>
                </a:ext>
              </a:extLst>
            </p:cNvPr>
            <p:cNvSpPr/>
            <p:nvPr/>
          </p:nvSpPr>
          <p:spPr>
            <a:xfrm rot="2700000">
              <a:off x="10606525" y="4856666"/>
              <a:ext cx="264046" cy="264044"/>
            </a:xfrm>
            <a:prstGeom prst="rect">
              <a:avLst/>
            </a:prstGeom>
            <a:solidFill>
              <a:srgbClr val="F29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B4C5A132-6A85-4393-92BF-2BDB82009FAE}"/>
                </a:ext>
              </a:extLst>
            </p:cNvPr>
            <p:cNvSpPr/>
            <p:nvPr/>
          </p:nvSpPr>
          <p:spPr>
            <a:xfrm rot="2700000">
              <a:off x="11079846" y="2519568"/>
              <a:ext cx="351350" cy="351350"/>
            </a:xfrm>
            <a:prstGeom prst="rect">
              <a:avLst/>
            </a:prstGeom>
            <a:solidFill>
              <a:srgbClr val="CA2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文本框 43">
            <a:extLst>
              <a:ext uri="{FF2B5EF4-FFF2-40B4-BE49-F238E27FC236}">
                <a16:creationId xmlns:a16="http://schemas.microsoft.com/office/drawing/2014/main" id="{BFF6DA35-7669-4338-88AA-E9BC8B750BF2}"/>
              </a:ext>
            </a:extLst>
          </p:cNvPr>
          <p:cNvSpPr txBox="1"/>
          <p:nvPr/>
        </p:nvSpPr>
        <p:spPr>
          <a:xfrm>
            <a:off x="2374328" y="2695455"/>
            <a:ext cx="942887" cy="1446550"/>
          </a:xfrm>
          <a:prstGeom prst="rect">
            <a:avLst/>
          </a:prstGeom>
          <a:noFill/>
        </p:spPr>
        <p:txBody>
          <a:bodyPr wrap="none" rtlCol="0">
            <a:spAutoFit/>
          </a:bodyPr>
          <a:lstStyle>
            <a:defPPr>
              <a:defRPr lang="zh-CN"/>
            </a:defPPr>
            <a:lvl1pPr algn="ctr">
              <a:defRPr sz="2000">
                <a:solidFill>
                  <a:schemeClr val="tx1">
                    <a:lumMod val="65000"/>
                    <a:lumOff val="35000"/>
                  </a:schemeClr>
                </a:solidFill>
                <a:ea typeface="方正兰亭纤黑简体" panose="02000000000000000000" pitchFamily="65" charset="-122"/>
                <a:cs typeface="Microsoft Himalaya" panose="01010100010101010101" pitchFamily="2" charset="0"/>
              </a:defRPr>
            </a:lvl1pPr>
          </a:lstStyle>
          <a:p>
            <a:r>
              <a:rPr lang="en-US" altLang="zh-CN" sz="8800" b="1" dirty="0">
                <a:solidFill>
                  <a:srgbClr val="FDFDFD"/>
                </a:solidFill>
              </a:rPr>
              <a:t>A</a:t>
            </a:r>
            <a:endParaRPr lang="zh-CN" altLang="en-US" sz="8800" b="1" dirty="0">
              <a:solidFill>
                <a:srgbClr val="FDFDFD"/>
              </a:solidFill>
            </a:endParaRPr>
          </a:p>
        </p:txBody>
      </p:sp>
      <p:sp>
        <p:nvSpPr>
          <p:cNvPr id="57" name="矩形 56">
            <a:extLst>
              <a:ext uri="{FF2B5EF4-FFF2-40B4-BE49-F238E27FC236}">
                <a16:creationId xmlns:a16="http://schemas.microsoft.com/office/drawing/2014/main" id="{76F28077-5F2C-4BA7-85F7-E87BCDD64A15}"/>
              </a:ext>
            </a:extLst>
          </p:cNvPr>
          <p:cNvSpPr/>
          <p:nvPr/>
        </p:nvSpPr>
        <p:spPr>
          <a:xfrm>
            <a:off x="5267046" y="3034009"/>
            <a:ext cx="3583032" cy="1107996"/>
          </a:xfrm>
          <a:prstGeom prst="rect">
            <a:avLst/>
          </a:prstGeom>
        </p:spPr>
        <p:txBody>
          <a:bodyPr wrap="none">
            <a:spAutoFit/>
          </a:bodyPr>
          <a:lstStyle/>
          <a:p>
            <a:r>
              <a:rPr lang="zh-CN" altLang="en-US" sz="6600" b="1" dirty="0">
                <a:solidFill>
                  <a:schemeClr val="tx1">
                    <a:lumMod val="85000"/>
                    <a:lumOff val="15000"/>
                  </a:schemeClr>
                </a:solidFill>
                <a:latin typeface="Times New Roman" panose="02020603050405020304" pitchFamily="18" charset="0"/>
                <a:ea typeface="楷体" panose="02010609060101010101" pitchFamily="49" charset="-122"/>
                <a:cs typeface="Times New Roman" panose="02020603050405020304" pitchFamily="18" charset="0"/>
              </a:rPr>
              <a:t>实验安排</a:t>
            </a:r>
            <a:endParaRPr lang="en-US" altLang="zh-CN" sz="6600" b="1" dirty="0">
              <a:solidFill>
                <a:schemeClr val="tx1">
                  <a:lumMod val="85000"/>
                  <a:lumOff val="15000"/>
                </a:schemeClr>
              </a:solidFill>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8806251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2F6554E8-9121-4FF6-BB49-1C588021BF6C}"/>
              </a:ext>
            </a:extLst>
          </p:cNvPr>
          <p:cNvSpPr>
            <a:spLocks noGrp="1"/>
          </p:cNvSpPr>
          <p:nvPr>
            <p:ph type="title"/>
          </p:nvPr>
        </p:nvSpPr>
        <p:spPr>
          <a:xfrm>
            <a:off x="5109930" y="3099593"/>
            <a:ext cx="2359382" cy="658813"/>
          </a:xfrm>
        </p:spPr>
        <p:txBody>
          <a:bodyPr/>
          <a:lstStyle/>
          <a:p>
            <a:r>
              <a:rPr lang="zh-CN" altLang="zh-CN" sz="3600" dirty="0">
                <a:latin typeface="楷体" panose="02010609060101010101" pitchFamily="49" charset="-122"/>
                <a:ea typeface="楷体" panose="02010609060101010101" pitchFamily="49" charset="-122"/>
                <a:cs typeface="Times New Roman" panose="02020603050405020304" pitchFamily="18" charset="0"/>
              </a:rPr>
              <a:t>仿真验证</a:t>
            </a:r>
            <a:endParaRPr lang="zh-CN" altLang="en-US" sz="3600" dirty="0">
              <a:latin typeface="楷体" panose="02010609060101010101" pitchFamily="49" charset="-122"/>
              <a:ea typeface="楷体" panose="02010609060101010101" pitchFamily="49" charset="-122"/>
              <a:cs typeface="Times New Roman" panose="02020603050405020304" pitchFamily="18" charset="0"/>
            </a:endParaRPr>
          </a:p>
        </p:txBody>
      </p:sp>
      <p:grpSp>
        <p:nvGrpSpPr>
          <p:cNvPr id="3" name="组合 2">
            <a:extLst>
              <a:ext uri="{FF2B5EF4-FFF2-40B4-BE49-F238E27FC236}">
                <a16:creationId xmlns:a16="http://schemas.microsoft.com/office/drawing/2014/main" id="{34864080-E8F8-4F98-A8EC-23A0CF4021A0}"/>
              </a:ext>
            </a:extLst>
          </p:cNvPr>
          <p:cNvGrpSpPr/>
          <p:nvPr/>
        </p:nvGrpSpPr>
        <p:grpSpPr>
          <a:xfrm flipH="1">
            <a:off x="-8475" y="468350"/>
            <a:ext cx="469934" cy="996044"/>
            <a:chOff x="11722066" y="1592297"/>
            <a:chExt cx="469934" cy="1431122"/>
          </a:xfrm>
        </p:grpSpPr>
        <p:sp>
          <p:nvSpPr>
            <p:cNvPr id="5" name="矩形 4">
              <a:extLst>
                <a:ext uri="{FF2B5EF4-FFF2-40B4-BE49-F238E27FC236}">
                  <a16:creationId xmlns:a16="http://schemas.microsoft.com/office/drawing/2014/main" id="{891E9896-0594-47E2-B81D-A489A9DDDBB3}"/>
                </a:ext>
              </a:extLst>
            </p:cNvPr>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6" name="矩形 5">
              <a:extLst>
                <a:ext uri="{FF2B5EF4-FFF2-40B4-BE49-F238E27FC236}">
                  <a16:creationId xmlns:a16="http://schemas.microsoft.com/office/drawing/2014/main" id="{0B1F897A-CE69-4A9D-98A2-0986130423BB}"/>
                </a:ext>
              </a:extLst>
            </p:cNvPr>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grpSp>
    </p:spTree>
    <p:extLst>
      <p:ext uri="{BB962C8B-B14F-4D97-AF65-F5344CB8AC3E}">
        <p14:creationId xmlns:p14="http://schemas.microsoft.com/office/powerpoint/2010/main" val="26071863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86F25E93-44CA-463E-887F-C5A9649E2979}"/>
              </a:ext>
            </a:extLst>
          </p:cNvPr>
          <p:cNvPicPr>
            <a:picLocks noChangeAspect="1"/>
          </p:cNvPicPr>
          <p:nvPr/>
        </p:nvPicPr>
        <p:blipFill>
          <a:blip r:embed="rId3"/>
          <a:stretch>
            <a:fillRect/>
          </a:stretch>
        </p:blipFill>
        <p:spPr>
          <a:xfrm>
            <a:off x="3829675" y="1762787"/>
            <a:ext cx="4532650" cy="4770807"/>
          </a:xfrm>
          <a:prstGeom prst="rect">
            <a:avLst/>
          </a:prstGeom>
        </p:spPr>
      </p:pic>
      <p:sp>
        <p:nvSpPr>
          <p:cNvPr id="5" name="内容占位符 2">
            <a:extLst>
              <a:ext uri="{FF2B5EF4-FFF2-40B4-BE49-F238E27FC236}">
                <a16:creationId xmlns:a16="http://schemas.microsoft.com/office/drawing/2014/main" id="{7D1B217D-6580-4EC4-A504-95B65A59AA3F}"/>
              </a:ext>
            </a:extLst>
          </p:cNvPr>
          <p:cNvSpPr>
            <a:spLocks noGrp="1"/>
          </p:cNvSpPr>
          <p:nvPr>
            <p:ph idx="1"/>
          </p:nvPr>
        </p:nvSpPr>
        <p:spPr>
          <a:xfrm>
            <a:off x="301625" y="117761"/>
            <a:ext cx="11575301" cy="5549900"/>
          </a:xfrm>
        </p:spPr>
        <p:txBody>
          <a:bodyPr/>
          <a:lstStyle/>
          <a:p>
            <a:r>
              <a:rPr lang="zh-CN" altLang="zh-CN" sz="2800" dirty="0"/>
              <a:t>建立仿真波形文件。</a:t>
            </a:r>
          </a:p>
          <a:p>
            <a:r>
              <a:rPr lang="zh-CN" altLang="zh-CN" sz="2400" dirty="0"/>
              <a:t>单击</a:t>
            </a:r>
            <a:r>
              <a:rPr lang="en-US" altLang="zh-CN" sz="2400" dirty="0"/>
              <a:t>File/New</a:t>
            </a:r>
            <a:r>
              <a:rPr lang="zh-CN" altLang="zh-CN" sz="2400" dirty="0"/>
              <a:t>菜单命令，弹出</a:t>
            </a:r>
            <a:r>
              <a:rPr lang="en-US" altLang="zh-CN" sz="2400" dirty="0"/>
              <a:t>New</a:t>
            </a:r>
            <a:r>
              <a:rPr lang="zh-CN" altLang="zh-CN" sz="2400" dirty="0"/>
              <a:t>对话框，选中</a:t>
            </a:r>
            <a:r>
              <a:rPr lang="en-US" altLang="zh-CN" sz="2400" b="1" dirty="0">
                <a:solidFill>
                  <a:srgbClr val="FF0000"/>
                </a:solidFill>
                <a:latin typeface="Times New Roman" panose="02020603050405020304" pitchFamily="18" charset="0"/>
                <a:cs typeface="Times New Roman" panose="02020603050405020304" pitchFamily="18" charset="0"/>
              </a:rPr>
              <a:t>University Program VMF</a:t>
            </a:r>
            <a:r>
              <a:rPr lang="zh-CN" altLang="zh-CN" sz="2400" dirty="0"/>
              <a:t>标签，如图所示。</a:t>
            </a:r>
          </a:p>
          <a:p>
            <a:endParaRPr lang="zh-CN" altLang="en-US" dirty="0"/>
          </a:p>
        </p:txBody>
      </p:sp>
    </p:spTree>
    <p:extLst>
      <p:ext uri="{BB962C8B-B14F-4D97-AF65-F5344CB8AC3E}">
        <p14:creationId xmlns:p14="http://schemas.microsoft.com/office/powerpoint/2010/main" val="21111180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17AC0DC-2663-4A04-868E-058F8C571FAB}"/>
              </a:ext>
            </a:extLst>
          </p:cNvPr>
          <p:cNvPicPr>
            <a:picLocks noChangeAspect="1"/>
          </p:cNvPicPr>
          <p:nvPr/>
        </p:nvPicPr>
        <p:blipFill>
          <a:blip r:embed="rId3"/>
          <a:stretch>
            <a:fillRect/>
          </a:stretch>
        </p:blipFill>
        <p:spPr>
          <a:xfrm>
            <a:off x="1196083" y="824875"/>
            <a:ext cx="10383748" cy="5840858"/>
          </a:xfrm>
          <a:prstGeom prst="rect">
            <a:avLst/>
          </a:prstGeom>
        </p:spPr>
      </p:pic>
      <p:sp>
        <p:nvSpPr>
          <p:cNvPr id="6" name="内容占位符 2">
            <a:extLst>
              <a:ext uri="{FF2B5EF4-FFF2-40B4-BE49-F238E27FC236}">
                <a16:creationId xmlns:a16="http://schemas.microsoft.com/office/drawing/2014/main" id="{0DF65247-1C01-42C2-86C7-DCD3E49D47B7}"/>
              </a:ext>
            </a:extLst>
          </p:cNvPr>
          <p:cNvSpPr>
            <a:spLocks noGrp="1"/>
          </p:cNvSpPr>
          <p:nvPr>
            <p:ph idx="1"/>
          </p:nvPr>
        </p:nvSpPr>
        <p:spPr>
          <a:xfrm>
            <a:off x="0" y="85832"/>
            <a:ext cx="12339262" cy="5622925"/>
          </a:xfrm>
        </p:spPr>
        <p:txBody>
          <a:bodyPr/>
          <a:lstStyle/>
          <a:p>
            <a:r>
              <a:rPr lang="zh-CN" altLang="zh-CN" sz="2400" dirty="0"/>
              <a:t>双击“</a:t>
            </a:r>
            <a:r>
              <a:rPr lang="en-US" altLang="zh-CN" sz="2400" dirty="0"/>
              <a:t>Name</a:t>
            </a:r>
            <a:r>
              <a:rPr lang="zh-CN" altLang="zh-CN" sz="2400" dirty="0"/>
              <a:t>”下方的空白处，弹出“</a:t>
            </a:r>
            <a:r>
              <a:rPr lang="en-US" altLang="zh-CN" sz="2400" dirty="0"/>
              <a:t>Insert Node or Bus</a:t>
            </a:r>
            <a:r>
              <a:rPr lang="zh-CN" altLang="zh-CN" sz="2400" dirty="0"/>
              <a:t>”对话框，单击该对话框“</a:t>
            </a:r>
            <a:r>
              <a:rPr lang="en-US" altLang="zh-CN" sz="2400" dirty="0"/>
              <a:t>Node Finder...</a:t>
            </a:r>
            <a:r>
              <a:rPr lang="zh-CN" altLang="zh-CN" sz="2400" dirty="0"/>
              <a:t>”按钮后，进入</a:t>
            </a:r>
            <a:r>
              <a:rPr lang="en-US" altLang="zh-CN" sz="2400" dirty="0"/>
              <a:t>Node Finder</a:t>
            </a:r>
            <a:r>
              <a:rPr lang="zh-CN" altLang="zh-CN" sz="2400" dirty="0"/>
              <a:t>窗口。</a:t>
            </a:r>
          </a:p>
          <a:p>
            <a:endParaRPr lang="zh-CN" altLang="en-US" dirty="0"/>
          </a:p>
        </p:txBody>
      </p:sp>
      <p:sp>
        <p:nvSpPr>
          <p:cNvPr id="8" name="椭圆 7">
            <a:extLst>
              <a:ext uri="{FF2B5EF4-FFF2-40B4-BE49-F238E27FC236}">
                <a16:creationId xmlns:a16="http://schemas.microsoft.com/office/drawing/2014/main" id="{45493DC3-5EE6-4BE7-82ED-FF6BD9518343}"/>
              </a:ext>
            </a:extLst>
          </p:cNvPr>
          <p:cNvSpPr/>
          <p:nvPr/>
        </p:nvSpPr>
        <p:spPr>
          <a:xfrm>
            <a:off x="1407559" y="2167829"/>
            <a:ext cx="708917" cy="657564"/>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dirty="0">
                <a:solidFill>
                  <a:schemeClr val="tx1"/>
                </a:solidFill>
                <a:latin typeface="楷体" panose="02010609060101010101" pitchFamily="49" charset="-122"/>
                <a:ea typeface="楷体" panose="02010609060101010101" pitchFamily="49" charset="-122"/>
              </a:rPr>
              <a:t>双击</a:t>
            </a:r>
          </a:p>
        </p:txBody>
      </p:sp>
      <p:pic>
        <p:nvPicPr>
          <p:cNvPr id="10" name="图片 9">
            <a:extLst>
              <a:ext uri="{FF2B5EF4-FFF2-40B4-BE49-F238E27FC236}">
                <a16:creationId xmlns:a16="http://schemas.microsoft.com/office/drawing/2014/main" id="{9DE4579C-EFF4-467E-9766-B9F75A6C8002}"/>
              </a:ext>
            </a:extLst>
          </p:cNvPr>
          <p:cNvPicPr>
            <a:picLocks noChangeAspect="1"/>
          </p:cNvPicPr>
          <p:nvPr/>
        </p:nvPicPr>
        <p:blipFill>
          <a:blip r:embed="rId4"/>
          <a:stretch>
            <a:fillRect/>
          </a:stretch>
        </p:blipFill>
        <p:spPr>
          <a:xfrm>
            <a:off x="3631824" y="2167829"/>
            <a:ext cx="4928351" cy="3915364"/>
          </a:xfrm>
          <a:prstGeom prst="rect">
            <a:avLst/>
          </a:prstGeom>
        </p:spPr>
      </p:pic>
      <p:sp>
        <p:nvSpPr>
          <p:cNvPr id="11" name="椭圆 10">
            <a:extLst>
              <a:ext uri="{FF2B5EF4-FFF2-40B4-BE49-F238E27FC236}">
                <a16:creationId xmlns:a16="http://schemas.microsoft.com/office/drawing/2014/main" id="{81903038-F4A1-40E2-9533-0A1BF42F73B6}"/>
              </a:ext>
            </a:extLst>
          </p:cNvPr>
          <p:cNvSpPr/>
          <p:nvPr/>
        </p:nvSpPr>
        <p:spPr>
          <a:xfrm>
            <a:off x="6839165" y="3833135"/>
            <a:ext cx="556517" cy="460153"/>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pic>
        <p:nvPicPr>
          <p:cNvPr id="7" name="图片 6">
            <a:extLst>
              <a:ext uri="{FF2B5EF4-FFF2-40B4-BE49-F238E27FC236}">
                <a16:creationId xmlns:a16="http://schemas.microsoft.com/office/drawing/2014/main" id="{46BDCCBE-CAC6-44A1-AC5D-751DAAB4C0DE}"/>
              </a:ext>
            </a:extLst>
          </p:cNvPr>
          <p:cNvPicPr>
            <a:picLocks noChangeAspect="1"/>
          </p:cNvPicPr>
          <p:nvPr/>
        </p:nvPicPr>
        <p:blipFill rotWithShape="1">
          <a:blip r:embed="rId5"/>
          <a:srcRect l="18000" t="17677" r="21565" b="18995"/>
          <a:stretch/>
        </p:blipFill>
        <p:spPr>
          <a:xfrm>
            <a:off x="3761271" y="2479087"/>
            <a:ext cx="4633645" cy="3493214"/>
          </a:xfrm>
          <a:prstGeom prst="rect">
            <a:avLst/>
          </a:prstGeom>
        </p:spPr>
      </p:pic>
      <p:pic>
        <p:nvPicPr>
          <p:cNvPr id="9" name="图片 8">
            <a:extLst>
              <a:ext uri="{FF2B5EF4-FFF2-40B4-BE49-F238E27FC236}">
                <a16:creationId xmlns:a16="http://schemas.microsoft.com/office/drawing/2014/main" id="{C6C8D0DC-55A6-4916-B2F7-80D84F442166}"/>
              </a:ext>
            </a:extLst>
          </p:cNvPr>
          <p:cNvPicPr>
            <a:picLocks noChangeAspect="1"/>
          </p:cNvPicPr>
          <p:nvPr/>
        </p:nvPicPr>
        <p:blipFill>
          <a:blip r:embed="rId6"/>
          <a:stretch>
            <a:fillRect/>
          </a:stretch>
        </p:blipFill>
        <p:spPr>
          <a:xfrm>
            <a:off x="3723419" y="2422609"/>
            <a:ext cx="4709347" cy="3741357"/>
          </a:xfrm>
          <a:prstGeom prst="rect">
            <a:avLst/>
          </a:prstGeom>
        </p:spPr>
      </p:pic>
    </p:spTree>
    <p:extLst>
      <p:ext uri="{BB962C8B-B14F-4D97-AF65-F5344CB8AC3E}">
        <p14:creationId xmlns:p14="http://schemas.microsoft.com/office/powerpoint/2010/main" val="1077933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67FD301-FC58-4D15-9037-73F629589F0D}"/>
              </a:ext>
            </a:extLst>
          </p:cNvPr>
          <p:cNvPicPr>
            <a:picLocks noChangeAspect="1"/>
          </p:cNvPicPr>
          <p:nvPr/>
        </p:nvPicPr>
        <p:blipFill>
          <a:blip r:embed="rId3"/>
          <a:stretch>
            <a:fillRect/>
          </a:stretch>
        </p:blipFill>
        <p:spPr>
          <a:xfrm>
            <a:off x="964117" y="2349614"/>
            <a:ext cx="10263765" cy="2158771"/>
          </a:xfrm>
          <a:prstGeom prst="rect">
            <a:avLst/>
          </a:prstGeom>
        </p:spPr>
      </p:pic>
      <p:sp>
        <p:nvSpPr>
          <p:cNvPr id="6" name="内容占位符 2">
            <a:extLst>
              <a:ext uri="{FF2B5EF4-FFF2-40B4-BE49-F238E27FC236}">
                <a16:creationId xmlns:a16="http://schemas.microsoft.com/office/drawing/2014/main" id="{22B3532C-A534-45BA-AA0D-6A29F40B3D5C}"/>
              </a:ext>
            </a:extLst>
          </p:cNvPr>
          <p:cNvSpPr>
            <a:spLocks noGrp="1"/>
          </p:cNvSpPr>
          <p:nvPr>
            <p:ph idx="1"/>
          </p:nvPr>
        </p:nvSpPr>
        <p:spPr>
          <a:xfrm>
            <a:off x="0" y="85832"/>
            <a:ext cx="12339262" cy="5622925"/>
          </a:xfrm>
        </p:spPr>
        <p:txBody>
          <a:bodyPr/>
          <a:lstStyle/>
          <a:p>
            <a:r>
              <a:rPr lang="zh-CN" altLang="en-US" dirty="0"/>
              <a:t>设置仿真输入</a:t>
            </a:r>
          </a:p>
        </p:txBody>
      </p:sp>
      <p:sp>
        <p:nvSpPr>
          <p:cNvPr id="4" name="椭圆 3">
            <a:extLst>
              <a:ext uri="{FF2B5EF4-FFF2-40B4-BE49-F238E27FC236}">
                <a16:creationId xmlns:a16="http://schemas.microsoft.com/office/drawing/2014/main" id="{57CB8B2E-0F13-4852-A6A2-3F17DD0D0D42}"/>
              </a:ext>
            </a:extLst>
          </p:cNvPr>
          <p:cNvSpPr/>
          <p:nvPr/>
        </p:nvSpPr>
        <p:spPr>
          <a:xfrm>
            <a:off x="1170053" y="2763987"/>
            <a:ext cx="2808181" cy="266613"/>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4130399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017C14A-E1BD-42A0-807C-24B454DD9B37}"/>
              </a:ext>
            </a:extLst>
          </p:cNvPr>
          <p:cNvPicPr>
            <a:picLocks noChangeAspect="1"/>
          </p:cNvPicPr>
          <p:nvPr/>
        </p:nvPicPr>
        <p:blipFill>
          <a:blip r:embed="rId3"/>
          <a:stretch>
            <a:fillRect/>
          </a:stretch>
        </p:blipFill>
        <p:spPr>
          <a:xfrm>
            <a:off x="1859124" y="2030792"/>
            <a:ext cx="8473752" cy="2796415"/>
          </a:xfrm>
          <a:prstGeom prst="rect">
            <a:avLst/>
          </a:prstGeom>
        </p:spPr>
      </p:pic>
      <p:sp>
        <p:nvSpPr>
          <p:cNvPr id="12" name="内容占位符 2">
            <a:extLst>
              <a:ext uri="{FF2B5EF4-FFF2-40B4-BE49-F238E27FC236}">
                <a16:creationId xmlns:a16="http://schemas.microsoft.com/office/drawing/2014/main" id="{00149D26-37C2-4C63-B917-754E4A9927EF}"/>
              </a:ext>
            </a:extLst>
          </p:cNvPr>
          <p:cNvSpPr txBox="1">
            <a:spLocks/>
          </p:cNvSpPr>
          <p:nvPr/>
        </p:nvSpPr>
        <p:spPr>
          <a:xfrm>
            <a:off x="0" y="85832"/>
            <a:ext cx="12339262" cy="56229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latin typeface="楷体" panose="02010609060101010101" pitchFamily="49" charset="-122"/>
                <a:ea typeface="楷体" panose="02010609060101010101" pitchFamily="49" charset="-122"/>
              </a:rPr>
              <a:t>仿真结果</a:t>
            </a:r>
          </a:p>
        </p:txBody>
      </p:sp>
      <p:sp>
        <p:nvSpPr>
          <p:cNvPr id="4" name="椭圆 3">
            <a:extLst>
              <a:ext uri="{FF2B5EF4-FFF2-40B4-BE49-F238E27FC236}">
                <a16:creationId xmlns:a16="http://schemas.microsoft.com/office/drawing/2014/main" id="{4593A54C-9A04-4F5A-9904-85E5A82D84E3}"/>
              </a:ext>
            </a:extLst>
          </p:cNvPr>
          <p:cNvSpPr/>
          <p:nvPr/>
        </p:nvSpPr>
        <p:spPr>
          <a:xfrm>
            <a:off x="4678878" y="2550232"/>
            <a:ext cx="320634" cy="240470"/>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31417748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A7423720-C7FE-451B-95B0-B8557F1E7707}"/>
              </a:ext>
            </a:extLst>
          </p:cNvPr>
          <p:cNvPicPr>
            <a:picLocks noGrp="1" noChangeAspect="1"/>
          </p:cNvPicPr>
          <p:nvPr>
            <p:ph idx="1"/>
          </p:nvPr>
        </p:nvPicPr>
        <p:blipFill>
          <a:blip r:embed="rId3"/>
          <a:stretch>
            <a:fillRect/>
          </a:stretch>
        </p:blipFill>
        <p:spPr>
          <a:xfrm>
            <a:off x="4698054" y="4441048"/>
            <a:ext cx="2212548" cy="1920615"/>
          </a:xfrm>
          <a:prstGeom prst="rect">
            <a:avLst/>
          </a:prstGeom>
        </p:spPr>
      </p:pic>
      <p:pic>
        <p:nvPicPr>
          <p:cNvPr id="4" name="图片 3">
            <a:extLst>
              <a:ext uri="{FF2B5EF4-FFF2-40B4-BE49-F238E27FC236}">
                <a16:creationId xmlns:a16="http://schemas.microsoft.com/office/drawing/2014/main" id="{FB76B99B-B9B4-4EF8-84F2-F1FFAC3995A1}"/>
              </a:ext>
            </a:extLst>
          </p:cNvPr>
          <p:cNvPicPr>
            <a:picLocks noChangeAspect="1"/>
          </p:cNvPicPr>
          <p:nvPr/>
        </p:nvPicPr>
        <p:blipFill>
          <a:blip r:embed="rId4"/>
          <a:stretch>
            <a:fillRect/>
          </a:stretch>
        </p:blipFill>
        <p:spPr>
          <a:xfrm>
            <a:off x="652135" y="2414383"/>
            <a:ext cx="10701665" cy="1674776"/>
          </a:xfrm>
          <a:prstGeom prst="rect">
            <a:avLst/>
          </a:prstGeom>
        </p:spPr>
      </p:pic>
      <p:sp>
        <p:nvSpPr>
          <p:cNvPr id="6" name="内容占位符 2">
            <a:extLst>
              <a:ext uri="{FF2B5EF4-FFF2-40B4-BE49-F238E27FC236}">
                <a16:creationId xmlns:a16="http://schemas.microsoft.com/office/drawing/2014/main" id="{FC3FD8A5-775A-4017-82E1-F442CC4894AF}"/>
              </a:ext>
            </a:extLst>
          </p:cNvPr>
          <p:cNvSpPr txBox="1">
            <a:spLocks/>
          </p:cNvSpPr>
          <p:nvPr/>
        </p:nvSpPr>
        <p:spPr>
          <a:xfrm>
            <a:off x="0" y="85832"/>
            <a:ext cx="12339262" cy="56229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latin typeface="楷体" panose="02010609060101010101" pitchFamily="49" charset="-122"/>
                <a:ea typeface="楷体" panose="02010609060101010101" pitchFamily="49" charset="-122"/>
              </a:rPr>
              <a:t>设置仿真输入（</a:t>
            </a:r>
            <a:r>
              <a:rPr lang="en-US" altLang="zh-CN" dirty="0">
                <a:latin typeface="楷体" panose="02010609060101010101" pitchFamily="49" charset="-122"/>
                <a:ea typeface="楷体" panose="02010609060101010101" pitchFamily="49" charset="-122"/>
              </a:rPr>
              <a:t>CLK</a:t>
            </a:r>
            <a:r>
              <a:rPr lang="zh-CN" altLang="en-US" dirty="0">
                <a:latin typeface="楷体" panose="02010609060101010101" pitchFamily="49" charset="-122"/>
                <a:ea typeface="楷体" panose="02010609060101010101" pitchFamily="49" charset="-122"/>
              </a:rPr>
              <a:t>）</a:t>
            </a:r>
          </a:p>
        </p:txBody>
      </p:sp>
      <p:sp>
        <p:nvSpPr>
          <p:cNvPr id="7" name="椭圆 6">
            <a:extLst>
              <a:ext uri="{FF2B5EF4-FFF2-40B4-BE49-F238E27FC236}">
                <a16:creationId xmlns:a16="http://schemas.microsoft.com/office/drawing/2014/main" id="{FF70A6DC-2538-4C54-8C9C-EA95E3292F31}"/>
              </a:ext>
            </a:extLst>
          </p:cNvPr>
          <p:cNvSpPr/>
          <p:nvPr/>
        </p:nvSpPr>
        <p:spPr>
          <a:xfrm>
            <a:off x="2778826" y="2861669"/>
            <a:ext cx="320634" cy="240470"/>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6078576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2F6554E8-9121-4FF6-BB49-1C588021BF6C}"/>
              </a:ext>
            </a:extLst>
          </p:cNvPr>
          <p:cNvSpPr>
            <a:spLocks noGrp="1"/>
          </p:cNvSpPr>
          <p:nvPr>
            <p:ph type="title"/>
          </p:nvPr>
        </p:nvSpPr>
        <p:spPr>
          <a:xfrm>
            <a:off x="4758903" y="3099593"/>
            <a:ext cx="2674193" cy="658813"/>
          </a:xfrm>
        </p:spPr>
        <p:txBody>
          <a:bodyPr>
            <a:normAutofit fontScale="90000"/>
          </a:bodyPr>
          <a:lstStyle/>
          <a:p>
            <a:r>
              <a:rPr lang="zh-CN" altLang="en-US" sz="3600" dirty="0">
                <a:latin typeface="楷体" panose="02010609060101010101" pitchFamily="49" charset="-122"/>
                <a:ea typeface="楷体" panose="02010609060101010101" pitchFamily="49" charset="-122"/>
              </a:rPr>
              <a:t>下载配置文件</a:t>
            </a:r>
          </a:p>
        </p:txBody>
      </p:sp>
      <p:grpSp>
        <p:nvGrpSpPr>
          <p:cNvPr id="3" name="组合 2">
            <a:extLst>
              <a:ext uri="{FF2B5EF4-FFF2-40B4-BE49-F238E27FC236}">
                <a16:creationId xmlns:a16="http://schemas.microsoft.com/office/drawing/2014/main" id="{D3683AA9-F34E-4951-9028-5C1E2117C8F5}"/>
              </a:ext>
            </a:extLst>
          </p:cNvPr>
          <p:cNvGrpSpPr/>
          <p:nvPr/>
        </p:nvGrpSpPr>
        <p:grpSpPr>
          <a:xfrm flipH="1">
            <a:off x="-8475" y="468350"/>
            <a:ext cx="469934" cy="996044"/>
            <a:chOff x="11722066" y="1592297"/>
            <a:chExt cx="469934" cy="1431122"/>
          </a:xfrm>
        </p:grpSpPr>
        <p:sp>
          <p:nvSpPr>
            <p:cNvPr id="5" name="矩形 4">
              <a:extLst>
                <a:ext uri="{FF2B5EF4-FFF2-40B4-BE49-F238E27FC236}">
                  <a16:creationId xmlns:a16="http://schemas.microsoft.com/office/drawing/2014/main" id="{204F9E8E-DE28-4236-A31E-581950293C71}"/>
                </a:ext>
              </a:extLst>
            </p:cNvPr>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6" name="矩形 5">
              <a:extLst>
                <a:ext uri="{FF2B5EF4-FFF2-40B4-BE49-F238E27FC236}">
                  <a16:creationId xmlns:a16="http://schemas.microsoft.com/office/drawing/2014/main" id="{26D594BC-646A-4AEE-9C75-CDBDF890D5DB}"/>
                </a:ext>
              </a:extLst>
            </p:cNvPr>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grpSp>
    </p:spTree>
    <p:extLst>
      <p:ext uri="{BB962C8B-B14F-4D97-AF65-F5344CB8AC3E}">
        <p14:creationId xmlns:p14="http://schemas.microsoft.com/office/powerpoint/2010/main" val="1282741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845158CB-C09B-4B7A-AC33-73E8DB3DA2A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5288" y="333375"/>
            <a:ext cx="2466975" cy="184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2">
            <a:extLst>
              <a:ext uri="{FF2B5EF4-FFF2-40B4-BE49-F238E27FC236}">
                <a16:creationId xmlns:a16="http://schemas.microsoft.com/office/drawing/2014/main" id="{E0F3D81D-D376-4CC3-9AC5-F2BC3B1018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27538" y="3848100"/>
            <a:ext cx="4229100" cy="265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6206B377-9C6C-4D97-9189-8240FF633BC8}"/>
              </a:ext>
            </a:extLst>
          </p:cNvPr>
          <p:cNvSpPr txBox="1">
            <a:spLocks noChangeArrowheads="1"/>
          </p:cNvSpPr>
          <p:nvPr/>
        </p:nvSpPr>
        <p:spPr bwMode="auto">
          <a:xfrm>
            <a:off x="661194" y="2014654"/>
            <a:ext cx="1989138"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400" dirty="0">
                <a:latin typeface="楷体" panose="02010609060101010101" pitchFamily="49" charset="-122"/>
                <a:ea typeface="楷体" panose="02010609060101010101" pitchFamily="49" charset="-122"/>
              </a:rPr>
              <a:t>绘制电路图</a:t>
            </a:r>
            <a:endParaRPr lang="en-US" altLang="zh-CN" sz="2400" dirty="0">
              <a:latin typeface="楷体" panose="02010609060101010101" pitchFamily="49" charset="-122"/>
              <a:ea typeface="楷体" panose="02010609060101010101" pitchFamily="49" charset="-122"/>
            </a:endParaRPr>
          </a:p>
          <a:p>
            <a:pPr algn="ctr"/>
            <a:r>
              <a:rPr lang="zh-CN" altLang="en-US" sz="2400" dirty="0">
                <a:latin typeface="楷体" panose="02010609060101010101" pitchFamily="49" charset="-122"/>
                <a:ea typeface="楷体" panose="02010609060101010101" pitchFamily="49" charset="-122"/>
              </a:rPr>
              <a:t>编译</a:t>
            </a:r>
            <a:endParaRPr lang="en-US" altLang="zh-CN" sz="2400" dirty="0">
              <a:latin typeface="楷体" panose="02010609060101010101" pitchFamily="49" charset="-122"/>
              <a:ea typeface="楷体" panose="02010609060101010101" pitchFamily="49" charset="-122"/>
            </a:endParaRPr>
          </a:p>
          <a:p>
            <a:pPr algn="ctr"/>
            <a:r>
              <a:rPr lang="zh-CN" altLang="en-US" sz="2400" b="1" dirty="0">
                <a:latin typeface="楷体" panose="02010609060101010101" pitchFamily="49" charset="-122"/>
                <a:ea typeface="楷体" panose="02010609060101010101" pitchFamily="49" charset="-122"/>
              </a:rPr>
              <a:t>分配引脚</a:t>
            </a:r>
          </a:p>
        </p:txBody>
      </p:sp>
      <p:cxnSp>
        <p:nvCxnSpPr>
          <p:cNvPr id="7" name="肘形连接符 7">
            <a:extLst>
              <a:ext uri="{FF2B5EF4-FFF2-40B4-BE49-F238E27FC236}">
                <a16:creationId xmlns:a16="http://schemas.microsoft.com/office/drawing/2014/main" id="{AA053D1C-5F9C-4F23-BE76-B9EBF15B5C23}"/>
              </a:ext>
            </a:extLst>
          </p:cNvPr>
          <p:cNvCxnSpPr>
            <a:endCxn id="5" idx="0"/>
          </p:cNvCxnSpPr>
          <p:nvPr/>
        </p:nvCxnSpPr>
        <p:spPr>
          <a:xfrm>
            <a:off x="2862263" y="1916113"/>
            <a:ext cx="3679825" cy="1931987"/>
          </a:xfrm>
          <a:prstGeom prst="bentConnector2">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文本框 8">
            <a:extLst>
              <a:ext uri="{FF2B5EF4-FFF2-40B4-BE49-F238E27FC236}">
                <a16:creationId xmlns:a16="http://schemas.microsoft.com/office/drawing/2014/main" id="{162E2083-DDC3-4789-A75D-1558309FA63F}"/>
              </a:ext>
            </a:extLst>
          </p:cNvPr>
          <p:cNvSpPr txBox="1">
            <a:spLocks noChangeArrowheads="1"/>
          </p:cNvSpPr>
          <p:nvPr/>
        </p:nvSpPr>
        <p:spPr bwMode="auto">
          <a:xfrm>
            <a:off x="4321175" y="1454448"/>
            <a:ext cx="20161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400" dirty="0">
                <a:latin typeface="楷体" panose="02010609060101010101" pitchFamily="49" charset="-122"/>
                <a:ea typeface="楷体" panose="02010609060101010101" pitchFamily="49" charset="-122"/>
              </a:rPr>
              <a:t>下载</a:t>
            </a:r>
          </a:p>
        </p:txBody>
      </p:sp>
    </p:spTree>
    <p:extLst>
      <p:ext uri="{BB962C8B-B14F-4D97-AF65-F5344CB8AC3E}">
        <p14:creationId xmlns:p14="http://schemas.microsoft.com/office/powerpoint/2010/main" val="3207970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a:extLst>
              <a:ext uri="{FF2B5EF4-FFF2-40B4-BE49-F238E27FC236}">
                <a16:creationId xmlns:a16="http://schemas.microsoft.com/office/drawing/2014/main" id="{96FE4805-69C4-4665-B01D-5545417D9D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0514" y="836613"/>
            <a:ext cx="9051925" cy="5688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AutoShape 4">
            <a:extLst>
              <a:ext uri="{FF2B5EF4-FFF2-40B4-BE49-F238E27FC236}">
                <a16:creationId xmlns:a16="http://schemas.microsoft.com/office/drawing/2014/main" id="{76FFEBE2-D295-4DBD-8F03-DC86166D763B}"/>
              </a:ext>
            </a:extLst>
          </p:cNvPr>
          <p:cNvSpPr>
            <a:spLocks noChangeArrowheads="1"/>
          </p:cNvSpPr>
          <p:nvPr/>
        </p:nvSpPr>
        <p:spPr bwMode="auto">
          <a:xfrm>
            <a:off x="5880100" y="895351"/>
            <a:ext cx="2520950" cy="588963"/>
          </a:xfrm>
          <a:prstGeom prst="wedgeRoundRectCallout">
            <a:avLst>
              <a:gd name="adj1" fmla="val -87690"/>
              <a:gd name="adj2" fmla="val 170162"/>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en-US" altLang="zh-CN" sz="1100" dirty="0">
                <a:solidFill>
                  <a:srgbClr val="000066"/>
                </a:solidFill>
                <a:latin typeface="Times New Roman" panose="02020603050405020304" pitchFamily="18" charset="0"/>
              </a:rPr>
              <a:t>FPGA</a:t>
            </a:r>
            <a:r>
              <a:rPr lang="zh-CN" altLang="en-US" sz="1100" dirty="0">
                <a:solidFill>
                  <a:srgbClr val="000066"/>
                </a:solidFill>
                <a:latin typeface="Times New Roman" panose="02020603050405020304" pitchFamily="18" charset="0"/>
              </a:rPr>
              <a:t>核心板</a:t>
            </a:r>
            <a:endParaRPr lang="en-US" altLang="zh-CN" sz="1100" dirty="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100" dirty="0">
                <a:solidFill>
                  <a:srgbClr val="000066"/>
                </a:solidFill>
                <a:latin typeface="Times New Roman" panose="02020603050405020304" pitchFamily="18" charset="0"/>
              </a:rPr>
              <a:t>此处可以根据需要改插其他板，</a:t>
            </a:r>
            <a:endParaRPr lang="en-US" altLang="zh-CN" sz="1100" dirty="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100" dirty="0">
                <a:solidFill>
                  <a:srgbClr val="000066"/>
                </a:solidFill>
                <a:latin typeface="Times New Roman" panose="02020603050405020304" pitchFamily="18" charset="0"/>
              </a:rPr>
              <a:t>如不同系列的</a:t>
            </a:r>
            <a:r>
              <a:rPr lang="en-US" altLang="zh-CN" sz="1100" dirty="0">
                <a:solidFill>
                  <a:srgbClr val="000066"/>
                </a:solidFill>
                <a:latin typeface="Times New Roman" panose="02020603050405020304" pitchFamily="18" charset="0"/>
              </a:rPr>
              <a:t>FPGA</a:t>
            </a:r>
            <a:r>
              <a:rPr lang="zh-CN" altLang="en-US" sz="1100" dirty="0">
                <a:solidFill>
                  <a:srgbClr val="000066"/>
                </a:solidFill>
                <a:latin typeface="Times New Roman" panose="02020603050405020304" pitchFamily="18" charset="0"/>
              </a:rPr>
              <a:t>核心开发板</a:t>
            </a:r>
          </a:p>
        </p:txBody>
      </p:sp>
      <p:sp>
        <p:nvSpPr>
          <p:cNvPr id="20484" name="矩形 1">
            <a:extLst>
              <a:ext uri="{FF2B5EF4-FFF2-40B4-BE49-F238E27FC236}">
                <a16:creationId xmlns:a16="http://schemas.microsoft.com/office/drawing/2014/main" id="{F06D0F34-DA0A-46B9-B324-5B782E1E14B5}"/>
              </a:ext>
            </a:extLst>
          </p:cNvPr>
          <p:cNvSpPr>
            <a:spLocks noChangeArrowheads="1"/>
          </p:cNvSpPr>
          <p:nvPr/>
        </p:nvSpPr>
        <p:spPr bwMode="auto">
          <a:xfrm>
            <a:off x="2782888" y="260351"/>
            <a:ext cx="65532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en-US" altLang="zh-CN" sz="2400" b="1">
                <a:solidFill>
                  <a:srgbClr val="CC00CC"/>
                </a:solidFill>
                <a:latin typeface="Times New Roman" panose="02020603050405020304" pitchFamily="18" charset="0"/>
              </a:rPr>
              <a:t>KX-CDS</a:t>
            </a:r>
            <a:r>
              <a:rPr lang="zh-CN" altLang="en-US" sz="2400" b="1">
                <a:solidFill>
                  <a:srgbClr val="CC00CC"/>
                </a:solidFill>
                <a:latin typeface="Times New Roman" panose="02020603050405020304" pitchFamily="18" charset="0"/>
              </a:rPr>
              <a:t>型</a:t>
            </a:r>
            <a:r>
              <a:rPr lang="en-US" altLang="zh-CN" sz="2400" b="1">
                <a:solidFill>
                  <a:srgbClr val="CC00CC"/>
                </a:solidFill>
                <a:latin typeface="Times New Roman" panose="02020603050405020304" pitchFamily="18" charset="0"/>
              </a:rPr>
              <a:t>EDA/SOPC</a:t>
            </a:r>
            <a:r>
              <a:rPr lang="zh-CN" altLang="en-US" sz="2400" b="1">
                <a:solidFill>
                  <a:srgbClr val="CC00CC"/>
                </a:solidFill>
                <a:latin typeface="Times New Roman" panose="02020603050405020304" pitchFamily="18" charset="0"/>
              </a:rPr>
              <a:t>创新实验开发系统主板</a:t>
            </a:r>
            <a:endParaRPr lang="zh-CN" altLang="en-US" sz="2400" b="1">
              <a:solidFill>
                <a:srgbClr val="CC0000"/>
              </a:solidFill>
              <a:latin typeface="Times New Roman" panose="02020603050405020304" pitchFamily="18" charset="0"/>
              <a:ea typeface="华文中宋" panose="02010600040101010101" pitchFamily="2" charset="-122"/>
            </a:endParaRPr>
          </a:p>
        </p:txBody>
      </p:sp>
      <p:sp>
        <p:nvSpPr>
          <p:cNvPr id="6" name="AutoShape 4">
            <a:extLst>
              <a:ext uri="{FF2B5EF4-FFF2-40B4-BE49-F238E27FC236}">
                <a16:creationId xmlns:a16="http://schemas.microsoft.com/office/drawing/2014/main" id="{BF867436-F221-46C2-A1D3-B66C7E27ED8F}"/>
              </a:ext>
            </a:extLst>
          </p:cNvPr>
          <p:cNvSpPr>
            <a:spLocks noChangeArrowheads="1"/>
          </p:cNvSpPr>
          <p:nvPr/>
        </p:nvSpPr>
        <p:spPr bwMode="auto">
          <a:xfrm>
            <a:off x="6167439" y="2916239"/>
            <a:ext cx="2232025" cy="765175"/>
          </a:xfrm>
          <a:prstGeom prst="wedgeRoundRectCallout">
            <a:avLst>
              <a:gd name="adj1" fmla="val -128227"/>
              <a:gd name="adj2" fmla="val 286491"/>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zh-CN" altLang="en-US" sz="1100">
                <a:solidFill>
                  <a:srgbClr val="C00000"/>
                </a:solidFill>
                <a:latin typeface="Times New Roman" panose="02020603050405020304" pitchFamily="18" charset="0"/>
              </a:rPr>
              <a:t>多功能重配置电路结构控制系统</a:t>
            </a:r>
            <a:endParaRPr lang="en-US" altLang="zh-CN" sz="1100">
              <a:solidFill>
                <a:srgbClr val="C00000"/>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100">
                <a:solidFill>
                  <a:srgbClr val="000066"/>
                </a:solidFill>
                <a:latin typeface="Times New Roman" panose="02020603050405020304" pitchFamily="18" charset="0"/>
              </a:rPr>
              <a:t>用户可根据不同的实验目标，通</a:t>
            </a:r>
            <a:endParaRPr lang="en-US" altLang="zh-CN" sz="110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100">
                <a:solidFill>
                  <a:srgbClr val="000066"/>
                </a:solidFill>
                <a:latin typeface="Times New Roman" panose="02020603050405020304" pitchFamily="18" charset="0"/>
              </a:rPr>
              <a:t>过一个键切换出所需要的与</a:t>
            </a:r>
            <a:r>
              <a:rPr lang="en-US" altLang="zh-CN" sz="1100">
                <a:solidFill>
                  <a:srgbClr val="000066"/>
                </a:solidFill>
                <a:latin typeface="Times New Roman" panose="02020603050405020304" pitchFamily="18" charset="0"/>
              </a:rPr>
              <a:t>FPGA</a:t>
            </a:r>
          </a:p>
          <a:p>
            <a:pPr algn="ctr" eaLnBrk="1" hangingPunct="1">
              <a:spcBef>
                <a:spcPct val="0"/>
              </a:spcBef>
              <a:buClrTx/>
              <a:buFont typeface="Arial" panose="020B0604020202020204" pitchFamily="34" charset="0"/>
              <a:buNone/>
            </a:pPr>
            <a:r>
              <a:rPr lang="zh-CN" altLang="en-US" sz="1100">
                <a:solidFill>
                  <a:srgbClr val="000066"/>
                </a:solidFill>
                <a:latin typeface="Times New Roman" panose="02020603050405020304" pitchFamily="18" charset="0"/>
              </a:rPr>
              <a:t>相连的实验电路结构。</a:t>
            </a:r>
          </a:p>
        </p:txBody>
      </p:sp>
      <p:sp>
        <p:nvSpPr>
          <p:cNvPr id="20486" name="椭圆 7">
            <a:extLst>
              <a:ext uri="{FF2B5EF4-FFF2-40B4-BE49-F238E27FC236}">
                <a16:creationId xmlns:a16="http://schemas.microsoft.com/office/drawing/2014/main" id="{CDDB71CF-CDF6-4A93-BC16-736BE0FBCA95}"/>
              </a:ext>
            </a:extLst>
          </p:cNvPr>
          <p:cNvSpPr>
            <a:spLocks noChangeArrowheads="1"/>
          </p:cNvSpPr>
          <p:nvPr/>
        </p:nvSpPr>
        <p:spPr bwMode="auto">
          <a:xfrm>
            <a:off x="2927351" y="3429001"/>
            <a:ext cx="3673475" cy="389513"/>
          </a:xfrm>
          <a:prstGeom prst="ellipse">
            <a:avLst/>
          </a:prstGeom>
          <a:noFill/>
          <a:ln w="9525">
            <a:solidFill>
              <a:srgbClr val="FFC000"/>
            </a:solidFill>
            <a:round/>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endParaRPr lang="zh-CN" altLang="en-US" sz="1200">
              <a:solidFill>
                <a:srgbClr val="800000"/>
              </a:solidFill>
              <a:latin typeface="Times New Roman" panose="02020603050405020304" pitchFamily="18" charset="0"/>
            </a:endParaRPr>
          </a:p>
        </p:txBody>
      </p:sp>
      <p:sp>
        <p:nvSpPr>
          <p:cNvPr id="20487" name="椭圆 10">
            <a:extLst>
              <a:ext uri="{FF2B5EF4-FFF2-40B4-BE49-F238E27FC236}">
                <a16:creationId xmlns:a16="http://schemas.microsoft.com/office/drawing/2014/main" id="{BA25586E-E1D4-4C81-816F-83DD4E003922}"/>
              </a:ext>
            </a:extLst>
          </p:cNvPr>
          <p:cNvSpPr>
            <a:spLocks noChangeArrowheads="1"/>
          </p:cNvSpPr>
          <p:nvPr/>
        </p:nvSpPr>
        <p:spPr bwMode="auto">
          <a:xfrm>
            <a:off x="8256588" y="3213101"/>
            <a:ext cx="2303462" cy="389513"/>
          </a:xfrm>
          <a:prstGeom prst="ellipse">
            <a:avLst/>
          </a:prstGeom>
          <a:noFill/>
          <a:ln w="9525">
            <a:solidFill>
              <a:srgbClr val="FFC000"/>
            </a:solidFill>
            <a:round/>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endParaRPr lang="zh-CN" altLang="en-US" sz="1200">
              <a:solidFill>
                <a:srgbClr val="800000"/>
              </a:solidFill>
              <a:latin typeface="Times New Roman" panose="02020603050405020304" pitchFamily="18" charset="0"/>
            </a:endParaRPr>
          </a:p>
        </p:txBody>
      </p:sp>
      <p:sp>
        <p:nvSpPr>
          <p:cNvPr id="12" name="AutoShape 4">
            <a:extLst>
              <a:ext uri="{FF2B5EF4-FFF2-40B4-BE49-F238E27FC236}">
                <a16:creationId xmlns:a16="http://schemas.microsoft.com/office/drawing/2014/main" id="{C903EAFB-016D-4246-854C-5053FC0FA505}"/>
              </a:ext>
            </a:extLst>
          </p:cNvPr>
          <p:cNvSpPr>
            <a:spLocks noChangeArrowheads="1"/>
          </p:cNvSpPr>
          <p:nvPr/>
        </p:nvSpPr>
        <p:spPr bwMode="auto">
          <a:xfrm>
            <a:off x="6624638" y="4797425"/>
            <a:ext cx="1776412" cy="1079500"/>
          </a:xfrm>
          <a:prstGeom prst="wedgeRoundRectCallout">
            <a:avLst>
              <a:gd name="adj1" fmla="val 142407"/>
              <a:gd name="adj2" fmla="val -135306"/>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zh-CN" altLang="en-US" sz="1100" dirty="0">
                <a:solidFill>
                  <a:srgbClr val="FF0000"/>
                </a:solidFill>
                <a:latin typeface="Times New Roman" panose="02020603050405020304" pitchFamily="18" charset="0"/>
              </a:rPr>
              <a:t>实验电路模块插座</a:t>
            </a:r>
            <a:r>
              <a:rPr lang="zh-CN" altLang="en-US" sz="1100" dirty="0">
                <a:solidFill>
                  <a:srgbClr val="000066"/>
                </a:solidFill>
                <a:latin typeface="Times New Roman" panose="02020603050405020304" pitchFamily="18" charset="0"/>
              </a:rPr>
              <a:t>。</a:t>
            </a:r>
            <a:endParaRPr lang="en-US" altLang="zh-CN" sz="1100" dirty="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100" dirty="0">
                <a:solidFill>
                  <a:srgbClr val="000066"/>
                </a:solidFill>
                <a:latin typeface="Times New Roman" panose="02020603050405020304" pitchFamily="18" charset="0"/>
              </a:rPr>
              <a:t>此共有</a:t>
            </a:r>
            <a:r>
              <a:rPr lang="en-US" altLang="zh-CN" sz="1100" dirty="0">
                <a:solidFill>
                  <a:srgbClr val="000066"/>
                </a:solidFill>
                <a:latin typeface="Times New Roman" panose="02020603050405020304" pitchFamily="18" charset="0"/>
              </a:rPr>
              <a:t>5</a:t>
            </a:r>
            <a:r>
              <a:rPr lang="zh-CN" altLang="en-US" sz="1100" dirty="0">
                <a:solidFill>
                  <a:srgbClr val="000066"/>
                </a:solidFill>
                <a:latin typeface="Times New Roman" panose="02020603050405020304" pitchFamily="18" charset="0"/>
              </a:rPr>
              <a:t>个电路配置基本相</a:t>
            </a:r>
            <a:endParaRPr lang="en-US" altLang="zh-CN" sz="1100" dirty="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100" dirty="0">
                <a:solidFill>
                  <a:srgbClr val="000066"/>
                </a:solidFill>
                <a:latin typeface="Times New Roman" panose="02020603050405020304" pitchFamily="18" charset="0"/>
              </a:rPr>
              <a:t>同的插座，根据可实验开</a:t>
            </a:r>
            <a:endParaRPr lang="en-US" altLang="zh-CN" sz="1100" dirty="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100" dirty="0">
                <a:solidFill>
                  <a:srgbClr val="000066"/>
                </a:solidFill>
                <a:latin typeface="Times New Roman" panose="02020603050405020304" pitchFamily="18" charset="0"/>
              </a:rPr>
              <a:t>发需要互插不同的实验目</a:t>
            </a:r>
            <a:endParaRPr lang="en-US" altLang="zh-CN" sz="1100" dirty="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100" dirty="0">
                <a:solidFill>
                  <a:srgbClr val="000066"/>
                </a:solidFill>
                <a:latin typeface="Times New Roman" panose="02020603050405020304" pitchFamily="18" charset="0"/>
              </a:rPr>
              <a:t>标模块，例如液晶显示块，</a:t>
            </a:r>
            <a:endParaRPr lang="en-US" altLang="zh-CN" sz="1100" dirty="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en-US" altLang="zh-CN" sz="1100" dirty="0">
                <a:solidFill>
                  <a:srgbClr val="000066"/>
                </a:solidFill>
                <a:latin typeface="Times New Roman" panose="02020603050405020304" pitchFamily="18" charset="0"/>
              </a:rPr>
              <a:t>AD/DA</a:t>
            </a:r>
            <a:r>
              <a:rPr lang="zh-CN" altLang="en-US" sz="1100" dirty="0">
                <a:solidFill>
                  <a:srgbClr val="000066"/>
                </a:solidFill>
                <a:latin typeface="Times New Roman" panose="02020603050405020304" pitchFamily="18" charset="0"/>
              </a:rPr>
              <a:t>模块等，用法很灵活</a:t>
            </a:r>
          </a:p>
        </p:txBody>
      </p:sp>
      <p:sp>
        <p:nvSpPr>
          <p:cNvPr id="9" name="椭圆 8">
            <a:extLst>
              <a:ext uri="{FF2B5EF4-FFF2-40B4-BE49-F238E27FC236}">
                <a16:creationId xmlns:a16="http://schemas.microsoft.com/office/drawing/2014/main" id="{8FDEFDF8-AEF6-4D0B-B097-8F9542ED93EE}"/>
              </a:ext>
            </a:extLst>
          </p:cNvPr>
          <p:cNvSpPr/>
          <p:nvPr/>
        </p:nvSpPr>
        <p:spPr>
          <a:xfrm>
            <a:off x="5175209" y="1139872"/>
            <a:ext cx="3930732" cy="2078466"/>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sz="6000" dirty="0">
                <a:solidFill>
                  <a:schemeClr val="bg1"/>
                </a:solidFill>
                <a:latin typeface="楷体" panose="02010609060101010101" pitchFamily="49" charset="-122"/>
                <a:ea typeface="楷体" panose="02010609060101010101" pitchFamily="49" charset="-122"/>
              </a:rPr>
              <a:t>1</a:t>
            </a:r>
            <a:endParaRPr lang="zh-CN" altLang="en-US" sz="6000" dirty="0">
              <a:solidFill>
                <a:schemeClr val="bg1"/>
              </a:solidFill>
              <a:latin typeface="楷体" panose="02010609060101010101" pitchFamily="49" charset="-122"/>
              <a:ea typeface="楷体" panose="02010609060101010101" pitchFamily="49" charset="-122"/>
            </a:endParaRPr>
          </a:p>
        </p:txBody>
      </p:sp>
      <p:sp>
        <p:nvSpPr>
          <p:cNvPr id="10" name="椭圆 9">
            <a:extLst>
              <a:ext uri="{FF2B5EF4-FFF2-40B4-BE49-F238E27FC236}">
                <a16:creationId xmlns:a16="http://schemas.microsoft.com/office/drawing/2014/main" id="{BD1B96D8-9C04-4E24-B1F1-DD90E0546047}"/>
              </a:ext>
            </a:extLst>
          </p:cNvPr>
          <p:cNvSpPr/>
          <p:nvPr/>
        </p:nvSpPr>
        <p:spPr>
          <a:xfrm>
            <a:off x="2670094" y="3969580"/>
            <a:ext cx="3930732" cy="2485291"/>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sz="13800" dirty="0">
                <a:solidFill>
                  <a:schemeClr val="bg1"/>
                </a:solidFill>
                <a:latin typeface="楷体" panose="02010609060101010101" pitchFamily="49" charset="-122"/>
                <a:ea typeface="楷体" panose="02010609060101010101" pitchFamily="49" charset="-122"/>
              </a:rPr>
              <a:t>2</a:t>
            </a:r>
            <a:endParaRPr lang="zh-CN" altLang="en-US" sz="13800" dirty="0">
              <a:solidFill>
                <a:schemeClr val="tx1"/>
              </a:solidFill>
              <a:latin typeface="楷体" panose="02010609060101010101" pitchFamily="49" charset="-122"/>
              <a:ea typeface="楷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3"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3"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1+#ppt_w/2"/>
                                          </p:val>
                                        </p:tav>
                                        <p:tav tm="100000">
                                          <p:val>
                                            <p:strVal val="#ppt_x"/>
                                          </p:val>
                                        </p:tav>
                                      </p:tavLst>
                                    </p:anim>
                                    <p:anim calcmode="lin" valueType="num">
                                      <p:cBhvr additive="base">
                                        <p:cTn id="14" dur="5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3"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1+#ppt_w/2"/>
                                          </p:val>
                                        </p:tav>
                                        <p:tav tm="100000">
                                          <p:val>
                                            <p:strVal val="#ppt_x"/>
                                          </p:val>
                                        </p:tav>
                                      </p:tavLst>
                                    </p:anim>
                                    <p:anim calcmode="lin" valueType="num">
                                      <p:cBhvr additive="base">
                                        <p:cTn id="20"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12" grpId="0" animBg="1"/>
      <p:bldP spid="9" grpId="0" animBg="1"/>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a:extLst>
              <a:ext uri="{FF2B5EF4-FFF2-40B4-BE49-F238E27FC236}">
                <a16:creationId xmlns:a16="http://schemas.microsoft.com/office/drawing/2014/main" id="{E715ACBB-8714-4906-A696-7E7F66F4DE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873126"/>
            <a:ext cx="8075612" cy="597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5" name="矩形 3">
            <a:extLst>
              <a:ext uri="{FF2B5EF4-FFF2-40B4-BE49-F238E27FC236}">
                <a16:creationId xmlns:a16="http://schemas.microsoft.com/office/drawing/2014/main" id="{9F4F05A6-47C1-40B1-BCAF-8FB917033761}"/>
              </a:ext>
            </a:extLst>
          </p:cNvPr>
          <p:cNvSpPr>
            <a:spLocks noChangeArrowheads="1"/>
          </p:cNvSpPr>
          <p:nvPr/>
        </p:nvSpPr>
        <p:spPr bwMode="auto">
          <a:xfrm>
            <a:off x="2593976" y="115889"/>
            <a:ext cx="7389813" cy="1169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zh-CN" altLang="en-US" sz="2800" b="1" dirty="0">
                <a:solidFill>
                  <a:srgbClr val="CC0000"/>
                </a:solidFill>
                <a:latin typeface="Times New Roman" panose="02020603050405020304" pitchFamily="18" charset="0"/>
                <a:ea typeface="华文中宋" panose="02010600040101010101" pitchFamily="2" charset="-122"/>
              </a:rPr>
              <a:t>多功能重配置电路结构控制系统</a:t>
            </a:r>
            <a:endParaRPr lang="en-US" altLang="zh-CN" sz="2800" b="1" dirty="0">
              <a:solidFill>
                <a:srgbClr val="CC0000"/>
              </a:solidFill>
              <a:latin typeface="Times New Roman" panose="02020603050405020304" pitchFamily="18" charset="0"/>
              <a:ea typeface="华文中宋" panose="02010600040101010101" pitchFamily="2" charset="-122"/>
            </a:endParaRPr>
          </a:p>
          <a:p>
            <a:pPr algn="ctr" eaLnBrk="1" hangingPunct="1">
              <a:spcBef>
                <a:spcPct val="0"/>
              </a:spcBef>
              <a:buClrTx/>
              <a:buFont typeface="Arial" panose="020B0604020202020204" pitchFamily="34" charset="0"/>
              <a:buNone/>
            </a:pPr>
            <a:r>
              <a:rPr lang="zh-CN" altLang="en-US" sz="1400" dirty="0">
                <a:solidFill>
                  <a:srgbClr val="000066"/>
                </a:solidFill>
                <a:latin typeface="Times New Roman" panose="02020603050405020304" pitchFamily="18" charset="0"/>
              </a:rPr>
              <a:t>用户可根据不同的实验目标，通过一个键切换出所需要的与</a:t>
            </a:r>
            <a:r>
              <a:rPr lang="en-US" altLang="zh-CN" sz="1400" dirty="0">
                <a:solidFill>
                  <a:srgbClr val="000066"/>
                </a:solidFill>
                <a:latin typeface="Times New Roman" panose="02020603050405020304" pitchFamily="18" charset="0"/>
              </a:rPr>
              <a:t>FPGA</a:t>
            </a:r>
            <a:r>
              <a:rPr lang="zh-CN" altLang="en-US" sz="1400" dirty="0">
                <a:solidFill>
                  <a:srgbClr val="000066"/>
                </a:solidFill>
                <a:latin typeface="Times New Roman" panose="02020603050405020304" pitchFamily="18" charset="0"/>
              </a:rPr>
              <a:t>相连的实验电路结构。</a:t>
            </a:r>
          </a:p>
          <a:p>
            <a:pPr algn="ctr" eaLnBrk="1" hangingPunct="1">
              <a:spcBef>
                <a:spcPct val="0"/>
              </a:spcBef>
              <a:buClrTx/>
              <a:buFont typeface="Arial" panose="020B0604020202020204" pitchFamily="34" charset="0"/>
              <a:buNone/>
            </a:pPr>
            <a:endParaRPr lang="zh-CN" altLang="en-US" sz="2800" b="1" dirty="0">
              <a:solidFill>
                <a:srgbClr val="CC0000"/>
              </a:solidFill>
              <a:latin typeface="Times New Roman" panose="02020603050405020304" pitchFamily="18" charset="0"/>
              <a:ea typeface="华文中宋" panose="02010600040101010101" pitchFamily="2" charset="-122"/>
            </a:endParaRPr>
          </a:p>
        </p:txBody>
      </p:sp>
      <p:sp>
        <p:nvSpPr>
          <p:cNvPr id="5" name="AutoShape 4">
            <a:extLst>
              <a:ext uri="{FF2B5EF4-FFF2-40B4-BE49-F238E27FC236}">
                <a16:creationId xmlns:a16="http://schemas.microsoft.com/office/drawing/2014/main" id="{C4F2A2C8-F56B-48D9-9ACD-3361A7661EE7}"/>
              </a:ext>
            </a:extLst>
          </p:cNvPr>
          <p:cNvSpPr>
            <a:spLocks noChangeArrowheads="1"/>
          </p:cNvSpPr>
          <p:nvPr/>
        </p:nvSpPr>
        <p:spPr bwMode="auto">
          <a:xfrm>
            <a:off x="1703389" y="1700213"/>
            <a:ext cx="1512887" cy="360362"/>
          </a:xfrm>
          <a:prstGeom prst="wedgeRoundRectCallout">
            <a:avLst>
              <a:gd name="adj1" fmla="val 82481"/>
              <a:gd name="adj2" fmla="val -157565"/>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zh-CN" altLang="en-US" sz="1200">
                <a:solidFill>
                  <a:srgbClr val="000066"/>
                </a:solidFill>
                <a:latin typeface="Times New Roman" panose="02020603050405020304" pitchFamily="18" charset="0"/>
              </a:rPr>
              <a:t>电路结构模式选择键</a:t>
            </a:r>
          </a:p>
        </p:txBody>
      </p:sp>
      <p:sp>
        <p:nvSpPr>
          <p:cNvPr id="6" name="AutoShape 4">
            <a:extLst>
              <a:ext uri="{FF2B5EF4-FFF2-40B4-BE49-F238E27FC236}">
                <a16:creationId xmlns:a16="http://schemas.microsoft.com/office/drawing/2014/main" id="{C231699A-D629-4F3E-8AEB-96DA87E20C1F}"/>
              </a:ext>
            </a:extLst>
          </p:cNvPr>
          <p:cNvSpPr>
            <a:spLocks noChangeArrowheads="1"/>
          </p:cNvSpPr>
          <p:nvPr/>
        </p:nvSpPr>
        <p:spPr bwMode="auto">
          <a:xfrm>
            <a:off x="2495551" y="2205038"/>
            <a:ext cx="1368425" cy="360362"/>
          </a:xfrm>
          <a:prstGeom prst="wedgeRoundRectCallout">
            <a:avLst>
              <a:gd name="adj1" fmla="val 93620"/>
              <a:gd name="adj2" fmla="val -249199"/>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zh-CN" altLang="en-US" sz="1200">
                <a:solidFill>
                  <a:srgbClr val="000066"/>
                </a:solidFill>
                <a:latin typeface="Times New Roman" panose="02020603050405020304" pitchFamily="18" charset="0"/>
              </a:rPr>
              <a:t>电路结构模式显示</a:t>
            </a:r>
          </a:p>
        </p:txBody>
      </p:sp>
      <p:sp>
        <p:nvSpPr>
          <p:cNvPr id="7" name="AutoShape 4">
            <a:extLst>
              <a:ext uri="{FF2B5EF4-FFF2-40B4-BE49-F238E27FC236}">
                <a16:creationId xmlns:a16="http://schemas.microsoft.com/office/drawing/2014/main" id="{EA3A363C-C0D6-4C5F-A15F-1A57A15E0E96}"/>
              </a:ext>
            </a:extLst>
          </p:cNvPr>
          <p:cNvSpPr>
            <a:spLocks noChangeArrowheads="1"/>
          </p:cNvSpPr>
          <p:nvPr/>
        </p:nvSpPr>
        <p:spPr bwMode="auto">
          <a:xfrm>
            <a:off x="1631951" y="2708276"/>
            <a:ext cx="2232025" cy="504825"/>
          </a:xfrm>
          <a:prstGeom prst="wedgeRoundRectCallout">
            <a:avLst>
              <a:gd name="adj1" fmla="val 135079"/>
              <a:gd name="adj2" fmla="val 49819"/>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en-US" altLang="zh-CN" sz="1200">
                <a:solidFill>
                  <a:srgbClr val="000066"/>
                </a:solidFill>
                <a:latin typeface="Times New Roman" panose="02020603050405020304" pitchFamily="18" charset="0"/>
              </a:rPr>
              <a:t>8</a:t>
            </a:r>
            <a:r>
              <a:rPr lang="zh-CN" altLang="en-US" sz="1200">
                <a:solidFill>
                  <a:srgbClr val="000066"/>
                </a:solidFill>
                <a:latin typeface="Times New Roman" panose="02020603050405020304" pitchFamily="18" charset="0"/>
              </a:rPr>
              <a:t>个发光管：</a:t>
            </a:r>
            <a:r>
              <a:rPr lang="en-US" altLang="zh-CN" sz="1200" b="1">
                <a:solidFill>
                  <a:srgbClr val="FF0000"/>
                </a:solidFill>
                <a:latin typeface="Times New Roman" panose="02020603050405020304" pitchFamily="18" charset="0"/>
              </a:rPr>
              <a:t>8U-LED</a:t>
            </a:r>
            <a:r>
              <a:rPr lang="zh-CN" altLang="en-US" sz="1200">
                <a:solidFill>
                  <a:srgbClr val="000066"/>
                </a:solidFill>
                <a:latin typeface="Times New Roman" panose="02020603050405020304" pitchFamily="18" charset="0"/>
              </a:rPr>
              <a:t>，其功能与</a:t>
            </a:r>
            <a:endParaRPr lang="en-US" altLang="zh-CN" sz="120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200">
                <a:solidFill>
                  <a:srgbClr val="000066"/>
                </a:solidFill>
                <a:latin typeface="Times New Roman" panose="02020603050405020304" pitchFamily="18" charset="0"/>
              </a:rPr>
              <a:t>含义由所选择的电路模式决定</a:t>
            </a:r>
          </a:p>
        </p:txBody>
      </p:sp>
      <p:sp>
        <p:nvSpPr>
          <p:cNvPr id="8" name="AutoShape 4">
            <a:extLst>
              <a:ext uri="{FF2B5EF4-FFF2-40B4-BE49-F238E27FC236}">
                <a16:creationId xmlns:a16="http://schemas.microsoft.com/office/drawing/2014/main" id="{BD789E89-38BE-4092-BFD3-42AEECED93F7}"/>
              </a:ext>
            </a:extLst>
          </p:cNvPr>
          <p:cNvSpPr>
            <a:spLocks noChangeArrowheads="1"/>
          </p:cNvSpPr>
          <p:nvPr/>
        </p:nvSpPr>
        <p:spPr bwMode="auto">
          <a:xfrm>
            <a:off x="1631950" y="4508501"/>
            <a:ext cx="2160588" cy="504825"/>
          </a:xfrm>
          <a:prstGeom prst="wedgeRoundRectCallout">
            <a:avLst>
              <a:gd name="adj1" fmla="val 164926"/>
              <a:gd name="adj2" fmla="val -63560"/>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en-US" altLang="zh-CN" sz="1200">
                <a:solidFill>
                  <a:srgbClr val="000066"/>
                </a:solidFill>
                <a:latin typeface="Times New Roman" panose="02020603050405020304" pitchFamily="18" charset="0"/>
              </a:rPr>
              <a:t>8</a:t>
            </a:r>
            <a:r>
              <a:rPr lang="zh-CN" altLang="en-US" sz="1200">
                <a:solidFill>
                  <a:srgbClr val="000066"/>
                </a:solidFill>
                <a:latin typeface="Times New Roman" panose="02020603050405020304" pitchFamily="18" charset="0"/>
              </a:rPr>
              <a:t>个发光管：</a:t>
            </a:r>
            <a:r>
              <a:rPr lang="en-US" altLang="zh-CN" sz="1200" b="1">
                <a:solidFill>
                  <a:srgbClr val="FF0000"/>
                </a:solidFill>
                <a:latin typeface="Times New Roman" panose="02020603050405020304" pitchFamily="18" charset="0"/>
              </a:rPr>
              <a:t>8D-LED</a:t>
            </a:r>
            <a:r>
              <a:rPr lang="zh-CN" altLang="en-US" sz="1200">
                <a:solidFill>
                  <a:srgbClr val="000066"/>
                </a:solidFill>
                <a:latin typeface="Times New Roman" panose="02020603050405020304" pitchFamily="18" charset="0"/>
              </a:rPr>
              <a:t>其功能与</a:t>
            </a:r>
            <a:endParaRPr lang="en-US" altLang="zh-CN" sz="120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200">
                <a:solidFill>
                  <a:srgbClr val="000066"/>
                </a:solidFill>
                <a:latin typeface="Times New Roman" panose="02020603050405020304" pitchFamily="18" charset="0"/>
              </a:rPr>
              <a:t>含义由所选择的电路模式决定</a:t>
            </a:r>
          </a:p>
        </p:txBody>
      </p:sp>
      <p:sp>
        <p:nvSpPr>
          <p:cNvPr id="9" name="AutoShape 4">
            <a:extLst>
              <a:ext uri="{FF2B5EF4-FFF2-40B4-BE49-F238E27FC236}">
                <a16:creationId xmlns:a16="http://schemas.microsoft.com/office/drawing/2014/main" id="{6E10FD24-F96B-4308-9348-3375DDCB8F98}"/>
              </a:ext>
            </a:extLst>
          </p:cNvPr>
          <p:cNvSpPr>
            <a:spLocks noChangeArrowheads="1"/>
          </p:cNvSpPr>
          <p:nvPr/>
        </p:nvSpPr>
        <p:spPr bwMode="auto">
          <a:xfrm>
            <a:off x="1631950" y="5445126"/>
            <a:ext cx="2160588" cy="504825"/>
          </a:xfrm>
          <a:prstGeom prst="wedgeRoundRectCallout">
            <a:avLst>
              <a:gd name="adj1" fmla="val 161532"/>
              <a:gd name="adj2" fmla="val -149227"/>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en-US" altLang="zh-CN" sz="1200">
                <a:solidFill>
                  <a:srgbClr val="000066"/>
                </a:solidFill>
                <a:latin typeface="Times New Roman" panose="02020603050405020304" pitchFamily="18" charset="0"/>
              </a:rPr>
              <a:t>8</a:t>
            </a:r>
            <a:r>
              <a:rPr lang="zh-CN" altLang="en-US" sz="1200">
                <a:solidFill>
                  <a:srgbClr val="000066"/>
                </a:solidFill>
                <a:latin typeface="Times New Roman" panose="02020603050405020304" pitchFamily="18" charset="0"/>
              </a:rPr>
              <a:t>个控制键，</a:t>
            </a:r>
            <a:r>
              <a:rPr lang="en-US" altLang="zh-CN" sz="1200" b="1">
                <a:solidFill>
                  <a:srgbClr val="FF0000"/>
                </a:solidFill>
                <a:latin typeface="Times New Roman" panose="02020603050405020304" pitchFamily="18" charset="0"/>
              </a:rPr>
              <a:t>8KEYs</a:t>
            </a:r>
            <a:r>
              <a:rPr lang="zh-CN" altLang="en-US" sz="1200">
                <a:solidFill>
                  <a:srgbClr val="000066"/>
                </a:solidFill>
                <a:latin typeface="Times New Roman" panose="02020603050405020304" pitchFamily="18" charset="0"/>
              </a:rPr>
              <a:t>其功能与</a:t>
            </a:r>
            <a:endParaRPr lang="en-US" altLang="zh-CN" sz="120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200">
                <a:solidFill>
                  <a:srgbClr val="000066"/>
                </a:solidFill>
                <a:latin typeface="Times New Roman" panose="02020603050405020304" pitchFamily="18" charset="0"/>
              </a:rPr>
              <a:t>含义由所选择的电路模式决定</a:t>
            </a:r>
          </a:p>
        </p:txBody>
      </p:sp>
      <p:sp>
        <p:nvSpPr>
          <p:cNvPr id="10" name="AutoShape 4">
            <a:extLst>
              <a:ext uri="{FF2B5EF4-FFF2-40B4-BE49-F238E27FC236}">
                <a16:creationId xmlns:a16="http://schemas.microsoft.com/office/drawing/2014/main" id="{CC236498-A348-4D4E-A3C7-88C1AF2185F1}"/>
              </a:ext>
            </a:extLst>
          </p:cNvPr>
          <p:cNvSpPr>
            <a:spLocks noChangeArrowheads="1"/>
          </p:cNvSpPr>
          <p:nvPr/>
        </p:nvSpPr>
        <p:spPr bwMode="auto">
          <a:xfrm>
            <a:off x="1703388" y="3644901"/>
            <a:ext cx="2089150" cy="504825"/>
          </a:xfrm>
          <a:prstGeom prst="wedgeRoundRectCallout">
            <a:avLst>
              <a:gd name="adj1" fmla="val 166958"/>
              <a:gd name="adj2" fmla="val -20727"/>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en-US" altLang="zh-CN" sz="1200">
                <a:solidFill>
                  <a:srgbClr val="000066"/>
                </a:solidFill>
                <a:latin typeface="Times New Roman" panose="02020603050405020304" pitchFamily="18" charset="0"/>
              </a:rPr>
              <a:t>8</a:t>
            </a:r>
            <a:r>
              <a:rPr lang="zh-CN" altLang="en-US" sz="1200">
                <a:solidFill>
                  <a:srgbClr val="000066"/>
                </a:solidFill>
                <a:latin typeface="Times New Roman" panose="02020603050405020304" pitchFamily="18" charset="0"/>
              </a:rPr>
              <a:t>个数码管：</a:t>
            </a:r>
            <a:r>
              <a:rPr lang="en-US" altLang="zh-CN" sz="1200" b="1">
                <a:solidFill>
                  <a:srgbClr val="FF0000"/>
                </a:solidFill>
                <a:latin typeface="Times New Roman" panose="02020603050405020304" pitchFamily="18" charset="0"/>
              </a:rPr>
              <a:t>8LEDs</a:t>
            </a:r>
            <a:r>
              <a:rPr lang="zh-CN" altLang="en-US" sz="1200">
                <a:solidFill>
                  <a:srgbClr val="000066"/>
                </a:solidFill>
                <a:latin typeface="Times New Roman" panose="02020603050405020304" pitchFamily="18" charset="0"/>
              </a:rPr>
              <a:t>其功能与含</a:t>
            </a:r>
            <a:endParaRPr lang="en-US" altLang="zh-CN" sz="120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200">
                <a:solidFill>
                  <a:srgbClr val="000066"/>
                </a:solidFill>
                <a:latin typeface="Times New Roman" panose="02020603050405020304" pitchFamily="18" charset="0"/>
              </a:rPr>
              <a:t>义由所选择的电路模式决定</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3"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3"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1+#ppt_w/2"/>
                                          </p:val>
                                        </p:tav>
                                        <p:tav tm="100000">
                                          <p:val>
                                            <p:strVal val="#ppt_x"/>
                                          </p:val>
                                        </p:tav>
                                      </p:tavLst>
                                    </p:anim>
                                    <p:anim calcmode="lin" valueType="num">
                                      <p:cBhvr additive="base">
                                        <p:cTn id="14" dur="5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3"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3"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1+#ppt_w/2"/>
                                          </p:val>
                                        </p:tav>
                                        <p:tav tm="100000">
                                          <p:val>
                                            <p:strVal val="#ppt_x"/>
                                          </p:val>
                                        </p:tav>
                                      </p:tavLst>
                                    </p:anim>
                                    <p:anim calcmode="lin" valueType="num">
                                      <p:cBhvr additive="base">
                                        <p:cTn id="26" dur="500" fill="hold"/>
                                        <p:tgtEl>
                                          <p:spTgt spid="8"/>
                                        </p:tgtEl>
                                        <p:attrNameLst>
                                          <p:attrName>ppt_y</p:attrName>
                                        </p:attrNameLst>
                                      </p:cBhvr>
                                      <p:tavLst>
                                        <p:tav tm="0">
                                          <p:val>
                                            <p:strVal val="0-#ppt_h/2"/>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3"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1+#ppt_w/2"/>
                                          </p:val>
                                        </p:tav>
                                        <p:tav tm="100000">
                                          <p:val>
                                            <p:strVal val="#ppt_x"/>
                                          </p:val>
                                        </p:tav>
                                      </p:tavLst>
                                    </p:anim>
                                    <p:anim calcmode="lin" valueType="num">
                                      <p:cBhvr additive="base">
                                        <p:cTn id="32" dur="5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3"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fill="hold"/>
                                        <p:tgtEl>
                                          <p:spTgt spid="10"/>
                                        </p:tgtEl>
                                        <p:attrNameLst>
                                          <p:attrName>ppt_x</p:attrName>
                                        </p:attrNameLst>
                                      </p:cBhvr>
                                      <p:tavLst>
                                        <p:tav tm="0">
                                          <p:val>
                                            <p:strVal val="1+#ppt_w/2"/>
                                          </p:val>
                                        </p:tav>
                                        <p:tav tm="100000">
                                          <p:val>
                                            <p:strVal val="#ppt_x"/>
                                          </p:val>
                                        </p:tav>
                                      </p:tavLst>
                                    </p:anim>
                                    <p:anim calcmode="lin" valueType="num">
                                      <p:cBhvr additive="base">
                                        <p:cTn id="38" dur="5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DCCB7F-F08B-49EB-B4CB-29125FDF2928}"/>
              </a:ext>
            </a:extLst>
          </p:cNvPr>
          <p:cNvSpPr>
            <a:spLocks noGrp="1"/>
          </p:cNvSpPr>
          <p:nvPr>
            <p:ph type="title"/>
          </p:nvPr>
        </p:nvSpPr>
        <p:spPr>
          <a:xfrm>
            <a:off x="838200" y="-282494"/>
            <a:ext cx="10515600" cy="1325563"/>
          </a:xfrm>
        </p:spPr>
        <p:txBody>
          <a:bodyPr/>
          <a:lstStyle/>
          <a:p>
            <a:pPr>
              <a:spcBef>
                <a:spcPts val="1000"/>
              </a:spcBef>
            </a:pPr>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实验安排</a:t>
            </a:r>
          </a:p>
        </p:txBody>
      </p:sp>
      <p:sp>
        <p:nvSpPr>
          <p:cNvPr id="6" name="矩形 5">
            <a:extLst>
              <a:ext uri="{FF2B5EF4-FFF2-40B4-BE49-F238E27FC236}">
                <a16:creationId xmlns:a16="http://schemas.microsoft.com/office/drawing/2014/main" id="{29DD31ED-B79D-4199-942C-8A5F7C07F41C}"/>
              </a:ext>
            </a:extLst>
          </p:cNvPr>
          <p:cNvSpPr/>
          <p:nvPr/>
        </p:nvSpPr>
        <p:spPr>
          <a:xfrm>
            <a:off x="3068443" y="1947167"/>
            <a:ext cx="11829585" cy="3970318"/>
          </a:xfrm>
          <a:prstGeom prst="rect">
            <a:avLst/>
          </a:prstGeom>
        </p:spPr>
        <p:txBody>
          <a:bodyPr wrap="square">
            <a:spAutoFit/>
          </a:bodyPr>
          <a:lstStyle/>
          <a:p>
            <a:pPr algn="just">
              <a:spcAft>
                <a:spcPts val="0"/>
              </a:spcAft>
            </a:pP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1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基本逻辑门逻辑实验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不验收	</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2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逻辑运算电路</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	</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spcAft>
                <a:spcPts val="0"/>
              </a:spcAft>
            </a:pP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3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补码加法器</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spcAft>
                <a:spcPts val="0"/>
              </a:spcAft>
            </a:pP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4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移位器</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spcAft>
                <a:spcPts val="0"/>
              </a:spcAft>
            </a:pP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5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四位补码运算器</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spcAft>
                <a:spcPts val="0"/>
              </a:spcAft>
            </a:pP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6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二进制补码加法器实验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7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节拍脉冲发生器时序电路实验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8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时序系统实验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spcAft>
                <a:spcPts val="0"/>
              </a:spcAft>
            </a:pP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9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七段译码设计</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spcAft>
                <a:spcPts val="0"/>
              </a:spcAft>
            </a:pP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10	LPM_ROM</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spcAft>
                <a:spcPts val="0"/>
              </a:spcAft>
            </a:pP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11	LPM_RAM</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spcAft>
                <a:spcPts val="0"/>
              </a:spcAft>
            </a:pP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12	RAM</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扩展实验	</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spcAft>
                <a:spcPts val="0"/>
              </a:spcAft>
            </a:pP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13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控制器实验	</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2</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a:p>
            <a:pPr algn="just">
              <a:spcAft>
                <a:spcPts val="0"/>
              </a:spcAft>
            </a:pPr>
            <a:r>
              <a:rPr lang="zh-CN" altLang="en-US" kern="100" dirty="0">
                <a:latin typeface="楷体" panose="02010609060101010101" pitchFamily="49" charset="-122"/>
                <a:ea typeface="楷体" panose="02010609060101010101" pitchFamily="49" charset="-122"/>
                <a:cs typeface="Times New Roman" panose="02020603050405020304" pitchFamily="18" charset="0"/>
              </a:rPr>
              <a:t>实验</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14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综合实验	</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4</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课时</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			</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验收</a:t>
            </a:r>
            <a:endParaRPr lang="en-US" altLang="zh-CN" kern="100" dirty="0">
              <a:latin typeface="楷体" panose="02010609060101010101" pitchFamily="49" charset="-122"/>
              <a:ea typeface="楷体" panose="02010609060101010101" pitchFamily="49" charset="-122"/>
              <a:cs typeface="Times New Roman" panose="02020603050405020304" pitchFamily="18" charset="0"/>
            </a:endParaRPr>
          </a:p>
        </p:txBody>
      </p:sp>
      <p:sp>
        <p:nvSpPr>
          <p:cNvPr id="9" name="矩形 8">
            <a:extLst>
              <a:ext uri="{FF2B5EF4-FFF2-40B4-BE49-F238E27FC236}">
                <a16:creationId xmlns:a16="http://schemas.microsoft.com/office/drawing/2014/main" id="{53193183-469C-42E0-BA02-971D739EAF9F}"/>
              </a:ext>
            </a:extLst>
          </p:cNvPr>
          <p:cNvSpPr/>
          <p:nvPr/>
        </p:nvSpPr>
        <p:spPr>
          <a:xfrm>
            <a:off x="1440639" y="2533031"/>
            <a:ext cx="877163" cy="369332"/>
          </a:xfrm>
          <a:prstGeom prst="rect">
            <a:avLst/>
          </a:prstGeom>
        </p:spPr>
        <p:txBody>
          <a:bodyPr wrap="none">
            <a:spAutoFit/>
          </a:bodyPr>
          <a:lstStyle/>
          <a:p>
            <a:r>
              <a:rPr lang="zh-CN" altLang="en-US" kern="100" dirty="0">
                <a:latin typeface="楷体" panose="02010609060101010101" pitchFamily="49" charset="-122"/>
                <a:ea typeface="楷体" panose="02010609060101010101" pitchFamily="49" charset="-122"/>
                <a:cs typeface="Times New Roman" panose="02020603050405020304" pitchFamily="18" charset="0"/>
              </a:rPr>
              <a:t>运算器</a:t>
            </a:r>
            <a:endParaRPr lang="zh-CN" altLang="en-US" dirty="0">
              <a:latin typeface="楷体" panose="02010609060101010101" pitchFamily="49" charset="-122"/>
              <a:ea typeface="楷体" panose="02010609060101010101" pitchFamily="49" charset="-122"/>
            </a:endParaRPr>
          </a:p>
        </p:txBody>
      </p:sp>
      <p:sp>
        <p:nvSpPr>
          <p:cNvPr id="10" name="矩形 9">
            <a:extLst>
              <a:ext uri="{FF2B5EF4-FFF2-40B4-BE49-F238E27FC236}">
                <a16:creationId xmlns:a16="http://schemas.microsoft.com/office/drawing/2014/main" id="{9002095A-6D87-4CD9-881D-B24782DA3EB9}"/>
              </a:ext>
            </a:extLst>
          </p:cNvPr>
          <p:cNvSpPr/>
          <p:nvPr/>
        </p:nvSpPr>
        <p:spPr>
          <a:xfrm>
            <a:off x="1440640" y="3577530"/>
            <a:ext cx="1107996" cy="369332"/>
          </a:xfrm>
          <a:prstGeom prst="rect">
            <a:avLst/>
          </a:prstGeom>
        </p:spPr>
        <p:txBody>
          <a:bodyPr wrap="none">
            <a:spAutoFit/>
          </a:bodyPr>
          <a:lstStyle/>
          <a:p>
            <a:r>
              <a:rPr lang="zh-CN" altLang="en-US" kern="100" dirty="0">
                <a:latin typeface="楷体" panose="02010609060101010101" pitchFamily="49" charset="-122"/>
                <a:ea typeface="楷体" panose="02010609060101010101" pitchFamily="49" charset="-122"/>
                <a:cs typeface="Times New Roman" panose="02020603050405020304" pitchFamily="18" charset="0"/>
              </a:rPr>
              <a:t>时序系统</a:t>
            </a:r>
            <a:endParaRPr lang="zh-CN" altLang="en-US" dirty="0">
              <a:latin typeface="楷体" panose="02010609060101010101" pitchFamily="49" charset="-122"/>
              <a:ea typeface="楷体" panose="02010609060101010101" pitchFamily="49" charset="-122"/>
            </a:endParaRPr>
          </a:p>
        </p:txBody>
      </p:sp>
      <p:sp>
        <p:nvSpPr>
          <p:cNvPr id="11" name="矩形 10">
            <a:extLst>
              <a:ext uri="{FF2B5EF4-FFF2-40B4-BE49-F238E27FC236}">
                <a16:creationId xmlns:a16="http://schemas.microsoft.com/office/drawing/2014/main" id="{F5E3AC1B-51BF-4F2D-9400-D4C9FA78CF22}"/>
              </a:ext>
            </a:extLst>
          </p:cNvPr>
          <p:cNvSpPr/>
          <p:nvPr/>
        </p:nvSpPr>
        <p:spPr>
          <a:xfrm>
            <a:off x="1440641" y="4483370"/>
            <a:ext cx="877163" cy="369332"/>
          </a:xfrm>
          <a:prstGeom prst="rect">
            <a:avLst/>
          </a:prstGeom>
        </p:spPr>
        <p:txBody>
          <a:bodyPr wrap="none">
            <a:spAutoFit/>
          </a:bodyPr>
          <a:lstStyle/>
          <a:p>
            <a:r>
              <a:rPr lang="zh-CN" altLang="en-US" kern="100" dirty="0">
                <a:latin typeface="楷体" panose="02010609060101010101" pitchFamily="49" charset="-122"/>
                <a:ea typeface="楷体" panose="02010609060101010101" pitchFamily="49" charset="-122"/>
                <a:cs typeface="Times New Roman" panose="02020603050405020304" pitchFamily="18" charset="0"/>
              </a:rPr>
              <a:t>存储器</a:t>
            </a:r>
            <a:endParaRPr lang="zh-CN" altLang="en-US" dirty="0">
              <a:latin typeface="楷体" panose="02010609060101010101" pitchFamily="49" charset="-122"/>
              <a:ea typeface="楷体" panose="02010609060101010101" pitchFamily="49" charset="-122"/>
            </a:endParaRPr>
          </a:p>
        </p:txBody>
      </p:sp>
      <p:sp>
        <p:nvSpPr>
          <p:cNvPr id="12" name="矩形 11">
            <a:extLst>
              <a:ext uri="{FF2B5EF4-FFF2-40B4-BE49-F238E27FC236}">
                <a16:creationId xmlns:a16="http://schemas.microsoft.com/office/drawing/2014/main" id="{F6301AA8-0E83-42DC-8DBE-70B78CD7799A}"/>
              </a:ext>
            </a:extLst>
          </p:cNvPr>
          <p:cNvSpPr/>
          <p:nvPr/>
        </p:nvSpPr>
        <p:spPr>
          <a:xfrm>
            <a:off x="1440640" y="5334427"/>
            <a:ext cx="877163" cy="369332"/>
          </a:xfrm>
          <a:prstGeom prst="rect">
            <a:avLst/>
          </a:prstGeom>
        </p:spPr>
        <p:txBody>
          <a:bodyPr wrap="none">
            <a:spAutoFit/>
          </a:bodyPr>
          <a:lstStyle/>
          <a:p>
            <a:r>
              <a:rPr lang="zh-CN" altLang="en-US" dirty="0">
                <a:latin typeface="楷体" panose="02010609060101010101" pitchFamily="49" charset="-122"/>
                <a:ea typeface="楷体" panose="02010609060101010101" pitchFamily="49" charset="-122"/>
              </a:rPr>
              <a:t>控制器</a:t>
            </a:r>
          </a:p>
        </p:txBody>
      </p:sp>
      <p:sp>
        <p:nvSpPr>
          <p:cNvPr id="13" name="矩形 12">
            <a:extLst>
              <a:ext uri="{FF2B5EF4-FFF2-40B4-BE49-F238E27FC236}">
                <a16:creationId xmlns:a16="http://schemas.microsoft.com/office/drawing/2014/main" id="{BDFADBBD-C7FD-4001-B34A-4C251E566A52}"/>
              </a:ext>
            </a:extLst>
          </p:cNvPr>
          <p:cNvSpPr/>
          <p:nvPr/>
        </p:nvSpPr>
        <p:spPr>
          <a:xfrm>
            <a:off x="1440639" y="1949982"/>
            <a:ext cx="1107996" cy="369332"/>
          </a:xfrm>
          <a:prstGeom prst="rect">
            <a:avLst/>
          </a:prstGeom>
        </p:spPr>
        <p:txBody>
          <a:bodyPr wrap="none">
            <a:spAutoFit/>
          </a:bodyPr>
          <a:lstStyle/>
          <a:p>
            <a:r>
              <a:rPr lang="zh-CN" altLang="en-US" kern="100" dirty="0">
                <a:latin typeface="楷体" panose="02010609060101010101" pitchFamily="49" charset="-122"/>
                <a:ea typeface="楷体" panose="02010609060101010101" pitchFamily="49" charset="-122"/>
                <a:cs typeface="Times New Roman" panose="02020603050405020304" pitchFamily="18" charset="0"/>
              </a:rPr>
              <a:t>认知实验</a:t>
            </a:r>
            <a:endParaRPr lang="zh-CN" altLang="en-US" dirty="0">
              <a:latin typeface="楷体" panose="02010609060101010101" pitchFamily="49" charset="-122"/>
              <a:ea typeface="楷体" panose="02010609060101010101" pitchFamily="49" charset="-122"/>
            </a:endParaRPr>
          </a:p>
        </p:txBody>
      </p:sp>
      <p:cxnSp>
        <p:nvCxnSpPr>
          <p:cNvPr id="4" name="直接连接符 3">
            <a:extLst>
              <a:ext uri="{FF2B5EF4-FFF2-40B4-BE49-F238E27FC236}">
                <a16:creationId xmlns:a16="http://schemas.microsoft.com/office/drawing/2014/main" id="{FB1A3C80-4EFC-4D1D-B3DE-B1C13C09F12C}"/>
              </a:ext>
            </a:extLst>
          </p:cNvPr>
          <p:cNvCxnSpPr/>
          <p:nvPr/>
        </p:nvCxnSpPr>
        <p:spPr>
          <a:xfrm>
            <a:off x="1255094" y="2296729"/>
            <a:ext cx="188455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F73EA924-A41B-4CCF-941E-EFBE05DC3B2C}"/>
              </a:ext>
            </a:extLst>
          </p:cNvPr>
          <p:cNvCxnSpPr/>
          <p:nvPr/>
        </p:nvCxnSpPr>
        <p:spPr>
          <a:xfrm>
            <a:off x="1255094" y="3575517"/>
            <a:ext cx="188455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493391E1-54CF-460B-8BAD-41911497A4D7}"/>
              </a:ext>
            </a:extLst>
          </p:cNvPr>
          <p:cNvCxnSpPr/>
          <p:nvPr/>
        </p:nvCxnSpPr>
        <p:spPr>
          <a:xfrm>
            <a:off x="1255094" y="4483370"/>
            <a:ext cx="188455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E901C545-ABC6-41FD-822F-B59C66C28350}"/>
              </a:ext>
            </a:extLst>
          </p:cNvPr>
          <p:cNvCxnSpPr/>
          <p:nvPr/>
        </p:nvCxnSpPr>
        <p:spPr>
          <a:xfrm>
            <a:off x="1255094" y="5334427"/>
            <a:ext cx="188455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32569A1B-118F-49B8-9421-19F39FB12F51}"/>
              </a:ext>
            </a:extLst>
          </p:cNvPr>
          <p:cNvCxnSpPr/>
          <p:nvPr/>
        </p:nvCxnSpPr>
        <p:spPr>
          <a:xfrm>
            <a:off x="1255094" y="1947167"/>
            <a:ext cx="188455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A5DC2E3B-C282-41B4-9C1B-58FE1D492CED}"/>
              </a:ext>
            </a:extLst>
          </p:cNvPr>
          <p:cNvCxnSpPr/>
          <p:nvPr/>
        </p:nvCxnSpPr>
        <p:spPr>
          <a:xfrm>
            <a:off x="1255094" y="5893170"/>
            <a:ext cx="188455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55EB73F-A807-4303-929C-4557ED7A543A}"/>
              </a:ext>
            </a:extLst>
          </p:cNvPr>
          <p:cNvCxnSpPr>
            <a:cxnSpLocks/>
          </p:cNvCxnSpPr>
          <p:nvPr/>
        </p:nvCxnSpPr>
        <p:spPr>
          <a:xfrm>
            <a:off x="2823699" y="1947167"/>
            <a:ext cx="0" cy="349562"/>
          </a:xfrm>
          <a:prstGeom prst="line">
            <a:avLst/>
          </a:prstGeom>
          <a:ln>
            <a:solidFill>
              <a:schemeClr val="tx1">
                <a:lumMod val="95000"/>
                <a:lumOff val="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4A068255-F60E-4EBA-9E54-91A36B2392C2}"/>
              </a:ext>
            </a:extLst>
          </p:cNvPr>
          <p:cNvCxnSpPr>
            <a:cxnSpLocks/>
          </p:cNvCxnSpPr>
          <p:nvPr/>
        </p:nvCxnSpPr>
        <p:spPr>
          <a:xfrm>
            <a:off x="2823699" y="2319314"/>
            <a:ext cx="0" cy="1256203"/>
          </a:xfrm>
          <a:prstGeom prst="line">
            <a:avLst/>
          </a:prstGeom>
          <a:ln>
            <a:solidFill>
              <a:schemeClr val="tx1">
                <a:lumMod val="95000"/>
                <a:lumOff val="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7B96BA5B-2AA7-4ACF-A2CC-9673BBC6DCC3}"/>
              </a:ext>
            </a:extLst>
          </p:cNvPr>
          <p:cNvCxnSpPr>
            <a:cxnSpLocks/>
          </p:cNvCxnSpPr>
          <p:nvPr/>
        </p:nvCxnSpPr>
        <p:spPr>
          <a:xfrm>
            <a:off x="2823699" y="3575517"/>
            <a:ext cx="0" cy="907853"/>
          </a:xfrm>
          <a:prstGeom prst="line">
            <a:avLst/>
          </a:prstGeom>
          <a:ln>
            <a:solidFill>
              <a:schemeClr val="tx1">
                <a:lumMod val="95000"/>
                <a:lumOff val="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D2CA772F-9DC5-4E1E-B9EF-C4633FBBA303}"/>
              </a:ext>
            </a:extLst>
          </p:cNvPr>
          <p:cNvCxnSpPr>
            <a:cxnSpLocks/>
          </p:cNvCxnSpPr>
          <p:nvPr/>
        </p:nvCxnSpPr>
        <p:spPr>
          <a:xfrm>
            <a:off x="2823699" y="4483370"/>
            <a:ext cx="0" cy="851057"/>
          </a:xfrm>
          <a:prstGeom prst="line">
            <a:avLst/>
          </a:prstGeom>
          <a:ln>
            <a:solidFill>
              <a:schemeClr val="tx1">
                <a:lumMod val="95000"/>
                <a:lumOff val="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DF4AE8DE-2B3D-45E6-8F3E-038F6498649D}"/>
              </a:ext>
            </a:extLst>
          </p:cNvPr>
          <p:cNvCxnSpPr>
            <a:cxnSpLocks/>
          </p:cNvCxnSpPr>
          <p:nvPr/>
        </p:nvCxnSpPr>
        <p:spPr>
          <a:xfrm>
            <a:off x="2811271" y="5328079"/>
            <a:ext cx="0" cy="589406"/>
          </a:xfrm>
          <a:prstGeom prst="line">
            <a:avLst/>
          </a:prstGeom>
          <a:ln>
            <a:solidFill>
              <a:schemeClr val="tx1">
                <a:lumMod val="95000"/>
                <a:lumOff val="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爆炸形: 8 pt  24">
            <a:extLst>
              <a:ext uri="{FF2B5EF4-FFF2-40B4-BE49-F238E27FC236}">
                <a16:creationId xmlns:a16="http://schemas.microsoft.com/office/drawing/2014/main" id="{DE88162C-2AA8-428A-BC1F-C919A5E86227}"/>
              </a:ext>
            </a:extLst>
          </p:cNvPr>
          <p:cNvSpPr/>
          <p:nvPr/>
        </p:nvSpPr>
        <p:spPr>
          <a:xfrm>
            <a:off x="3873980" y="5590216"/>
            <a:ext cx="156118" cy="227086"/>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爆炸形: 8 pt  25">
            <a:extLst>
              <a:ext uri="{FF2B5EF4-FFF2-40B4-BE49-F238E27FC236}">
                <a16:creationId xmlns:a16="http://schemas.microsoft.com/office/drawing/2014/main" id="{03A0CD12-86C4-48F0-9543-76E27F69189A}"/>
              </a:ext>
            </a:extLst>
          </p:cNvPr>
          <p:cNvSpPr/>
          <p:nvPr/>
        </p:nvSpPr>
        <p:spPr>
          <a:xfrm>
            <a:off x="3873980" y="5292007"/>
            <a:ext cx="156118" cy="227086"/>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4">
            <a:extLst>
              <a:ext uri="{FF2B5EF4-FFF2-40B4-BE49-F238E27FC236}">
                <a16:creationId xmlns:a16="http://schemas.microsoft.com/office/drawing/2014/main" id="{32668275-CFBA-46CA-9564-7F872B817BD0}"/>
              </a:ext>
            </a:extLst>
          </p:cNvPr>
          <p:cNvSpPr/>
          <p:nvPr/>
        </p:nvSpPr>
        <p:spPr>
          <a:xfrm>
            <a:off x="300038" y="862013"/>
            <a:ext cx="11668125" cy="200025"/>
          </a:xfrm>
          <a:prstGeom prst="roundRect">
            <a:avLst/>
          </a:prstGeom>
          <a:solidFill>
            <a:srgbClr val="B9195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TW" altLang="en-US"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1350509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3">
            <a:extLst>
              <a:ext uri="{FF2B5EF4-FFF2-40B4-BE49-F238E27FC236}">
                <a16:creationId xmlns:a16="http://schemas.microsoft.com/office/drawing/2014/main" id="{AB1C2281-385F-41A7-AA68-7CCACEFF01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13306" y="738186"/>
            <a:ext cx="6580187" cy="593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7" name="Text Box 4">
            <a:extLst>
              <a:ext uri="{FF2B5EF4-FFF2-40B4-BE49-F238E27FC236}">
                <a16:creationId xmlns:a16="http://schemas.microsoft.com/office/drawing/2014/main" id="{19B17CF1-7030-447B-8463-06FAA43FF3B9}"/>
              </a:ext>
            </a:extLst>
          </p:cNvPr>
          <p:cNvSpPr txBox="1">
            <a:spLocks noChangeArrowheads="1"/>
          </p:cNvSpPr>
          <p:nvPr/>
        </p:nvSpPr>
        <p:spPr bwMode="auto">
          <a:xfrm>
            <a:off x="6159418" y="0"/>
            <a:ext cx="5286375"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zh-CN" altLang="en-US" sz="2400">
                <a:solidFill>
                  <a:srgbClr val="CC00CC"/>
                </a:solidFill>
                <a:latin typeface="Times New Roman" panose="02020603050405020304" pitchFamily="18" charset="0"/>
              </a:rPr>
              <a:t>模式</a:t>
            </a:r>
            <a:r>
              <a:rPr lang="en-US" altLang="zh-CN" sz="2400">
                <a:solidFill>
                  <a:srgbClr val="CC00CC"/>
                </a:solidFill>
                <a:latin typeface="Times New Roman" panose="02020603050405020304" pitchFamily="18" charset="0"/>
              </a:rPr>
              <a:t>5</a:t>
            </a:r>
            <a:r>
              <a:rPr lang="zh-CN" altLang="en-US" sz="2400">
                <a:solidFill>
                  <a:srgbClr val="CC00CC"/>
                </a:solidFill>
                <a:latin typeface="Times New Roman" panose="02020603050405020304" pitchFamily="18" charset="0"/>
              </a:rPr>
              <a:t>实验电路图</a:t>
            </a:r>
            <a:endParaRPr lang="en-US" altLang="zh-CN" sz="2400">
              <a:solidFill>
                <a:srgbClr val="CC00CC"/>
              </a:solidFill>
              <a:latin typeface="Times New Roman" panose="02020603050405020304" pitchFamily="18" charset="0"/>
            </a:endParaRPr>
          </a:p>
          <a:p>
            <a:pPr eaLnBrk="1" hangingPunct="1">
              <a:spcBef>
                <a:spcPct val="0"/>
              </a:spcBef>
              <a:buClrTx/>
              <a:buFont typeface="Arial" panose="020B0604020202020204" pitchFamily="34" charset="0"/>
              <a:buNone/>
            </a:pPr>
            <a:r>
              <a:rPr lang="zh-CN" altLang="en-US" sz="1800">
                <a:solidFill>
                  <a:srgbClr val="0000FF"/>
                </a:solidFill>
                <a:latin typeface="Times New Roman" panose="02020603050405020304" pitchFamily="18" charset="0"/>
              </a:rPr>
              <a:t>（模式</a:t>
            </a:r>
            <a:r>
              <a:rPr lang="en-US" altLang="zh-CN" sz="1800">
                <a:solidFill>
                  <a:srgbClr val="0000FF"/>
                </a:solidFill>
                <a:latin typeface="Times New Roman" panose="02020603050405020304" pitchFamily="18" charset="0"/>
              </a:rPr>
              <a:t>5</a:t>
            </a:r>
            <a:r>
              <a:rPr lang="zh-CN" altLang="en-US" sz="1800">
                <a:solidFill>
                  <a:srgbClr val="0000FF"/>
                </a:solidFill>
                <a:latin typeface="Times New Roman" panose="02020603050405020304" pitchFamily="18" charset="0"/>
              </a:rPr>
              <a:t>与系统板各键与显示模块对应的电路结构）</a:t>
            </a:r>
          </a:p>
        </p:txBody>
      </p:sp>
      <p:sp>
        <p:nvSpPr>
          <p:cNvPr id="7" name="AutoShape 4">
            <a:extLst>
              <a:ext uri="{FF2B5EF4-FFF2-40B4-BE49-F238E27FC236}">
                <a16:creationId xmlns:a16="http://schemas.microsoft.com/office/drawing/2014/main" id="{246F25EB-43C4-47CB-89E0-13D917BF5EEE}"/>
              </a:ext>
            </a:extLst>
          </p:cNvPr>
          <p:cNvSpPr>
            <a:spLocks noChangeArrowheads="1"/>
          </p:cNvSpPr>
          <p:nvPr/>
        </p:nvSpPr>
        <p:spPr bwMode="auto">
          <a:xfrm>
            <a:off x="4070268" y="3816350"/>
            <a:ext cx="2232025" cy="504825"/>
          </a:xfrm>
          <a:prstGeom prst="wedgeRoundRectCallout">
            <a:avLst>
              <a:gd name="adj1" fmla="val 133370"/>
              <a:gd name="adj2" fmla="val -96093"/>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en-US" altLang="zh-CN" sz="1200">
                <a:solidFill>
                  <a:srgbClr val="000066"/>
                </a:solidFill>
                <a:latin typeface="Times New Roman" panose="02020603050405020304" pitchFamily="18" charset="0"/>
              </a:rPr>
              <a:t>8</a:t>
            </a:r>
            <a:r>
              <a:rPr lang="zh-CN" altLang="en-US" sz="1200">
                <a:solidFill>
                  <a:srgbClr val="000066"/>
                </a:solidFill>
                <a:latin typeface="Times New Roman" panose="02020603050405020304" pitchFamily="18" charset="0"/>
              </a:rPr>
              <a:t>个发光管：</a:t>
            </a:r>
            <a:r>
              <a:rPr lang="en-US" altLang="zh-CN" sz="1200" b="1">
                <a:solidFill>
                  <a:srgbClr val="FF0000"/>
                </a:solidFill>
                <a:latin typeface="Times New Roman" panose="02020603050405020304" pitchFamily="18" charset="0"/>
              </a:rPr>
              <a:t>8U-LED</a:t>
            </a:r>
            <a:r>
              <a:rPr lang="zh-CN" altLang="en-US" sz="1200">
                <a:solidFill>
                  <a:srgbClr val="000066"/>
                </a:solidFill>
                <a:latin typeface="Times New Roman" panose="02020603050405020304" pitchFamily="18" charset="0"/>
              </a:rPr>
              <a:t>，其功能与</a:t>
            </a:r>
            <a:endParaRPr lang="en-US" altLang="zh-CN" sz="120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200">
                <a:solidFill>
                  <a:srgbClr val="000066"/>
                </a:solidFill>
                <a:latin typeface="Times New Roman" panose="02020603050405020304" pitchFamily="18" charset="0"/>
              </a:rPr>
              <a:t>含义由</a:t>
            </a:r>
            <a:r>
              <a:rPr lang="en-US" altLang="zh-CN" sz="1200">
                <a:solidFill>
                  <a:srgbClr val="000066"/>
                </a:solidFill>
                <a:latin typeface="Times New Roman" panose="02020603050405020304" pitchFamily="18" charset="0"/>
              </a:rPr>
              <a:t>PIO8-PIO15</a:t>
            </a:r>
            <a:r>
              <a:rPr lang="zh-CN" altLang="en-US" sz="1200">
                <a:solidFill>
                  <a:srgbClr val="000066"/>
                </a:solidFill>
                <a:latin typeface="Times New Roman" panose="02020603050405020304" pitchFamily="18" charset="0"/>
              </a:rPr>
              <a:t>值决定亮灭</a:t>
            </a:r>
          </a:p>
        </p:txBody>
      </p:sp>
      <p:sp>
        <p:nvSpPr>
          <p:cNvPr id="8" name="AutoShape 4">
            <a:extLst>
              <a:ext uri="{FF2B5EF4-FFF2-40B4-BE49-F238E27FC236}">
                <a16:creationId xmlns:a16="http://schemas.microsoft.com/office/drawing/2014/main" id="{33C6339A-D149-4E17-9CCA-EF2E9CEBFCFF}"/>
              </a:ext>
            </a:extLst>
          </p:cNvPr>
          <p:cNvSpPr>
            <a:spLocks noChangeArrowheads="1"/>
          </p:cNvSpPr>
          <p:nvPr/>
        </p:nvSpPr>
        <p:spPr bwMode="auto">
          <a:xfrm>
            <a:off x="4159167" y="4581525"/>
            <a:ext cx="2160588" cy="504825"/>
          </a:xfrm>
          <a:prstGeom prst="wedgeRoundRectCallout">
            <a:avLst>
              <a:gd name="adj1" fmla="val 142000"/>
              <a:gd name="adj2" fmla="val 104995"/>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en-US" altLang="zh-CN" sz="1200">
                <a:solidFill>
                  <a:srgbClr val="000066"/>
                </a:solidFill>
                <a:latin typeface="Times New Roman" panose="02020603050405020304" pitchFamily="18" charset="0"/>
              </a:rPr>
              <a:t>8</a:t>
            </a:r>
            <a:r>
              <a:rPr lang="zh-CN" altLang="en-US" sz="1200">
                <a:solidFill>
                  <a:srgbClr val="000066"/>
                </a:solidFill>
                <a:latin typeface="Times New Roman" panose="02020603050405020304" pitchFamily="18" charset="0"/>
              </a:rPr>
              <a:t>个发光管：</a:t>
            </a:r>
            <a:r>
              <a:rPr lang="en-US" altLang="zh-CN" sz="1200" b="1">
                <a:solidFill>
                  <a:srgbClr val="FF0000"/>
                </a:solidFill>
                <a:latin typeface="Times New Roman" panose="02020603050405020304" pitchFamily="18" charset="0"/>
              </a:rPr>
              <a:t>8D-LED</a:t>
            </a:r>
            <a:r>
              <a:rPr lang="zh-CN" altLang="en-US" sz="1200">
                <a:solidFill>
                  <a:srgbClr val="000066"/>
                </a:solidFill>
                <a:latin typeface="Times New Roman" panose="02020603050405020304" pitchFamily="18" charset="0"/>
              </a:rPr>
              <a:t>其功能与</a:t>
            </a:r>
            <a:endParaRPr lang="en-US" altLang="zh-CN" sz="120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200">
                <a:solidFill>
                  <a:srgbClr val="000066"/>
                </a:solidFill>
                <a:latin typeface="Times New Roman" panose="02020603050405020304" pitchFamily="18" charset="0"/>
              </a:rPr>
              <a:t>含义由按键的状态决定亮灭</a:t>
            </a:r>
          </a:p>
        </p:txBody>
      </p:sp>
      <p:sp>
        <p:nvSpPr>
          <p:cNvPr id="9" name="AutoShape 4">
            <a:extLst>
              <a:ext uri="{FF2B5EF4-FFF2-40B4-BE49-F238E27FC236}">
                <a16:creationId xmlns:a16="http://schemas.microsoft.com/office/drawing/2014/main" id="{A08D51CD-FF57-4143-A855-473E9A707472}"/>
              </a:ext>
            </a:extLst>
          </p:cNvPr>
          <p:cNvSpPr>
            <a:spLocks noChangeArrowheads="1"/>
          </p:cNvSpPr>
          <p:nvPr/>
        </p:nvSpPr>
        <p:spPr bwMode="auto">
          <a:xfrm>
            <a:off x="4159167" y="5976937"/>
            <a:ext cx="2160588" cy="504825"/>
          </a:xfrm>
          <a:prstGeom prst="wedgeRoundRectCallout">
            <a:avLst>
              <a:gd name="adj1" fmla="val 145662"/>
              <a:gd name="adj2" fmla="val 26875"/>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en-US" altLang="zh-CN" sz="1200">
                <a:solidFill>
                  <a:srgbClr val="000066"/>
                </a:solidFill>
                <a:latin typeface="Times New Roman" panose="02020603050405020304" pitchFamily="18" charset="0"/>
              </a:rPr>
              <a:t>8</a:t>
            </a:r>
            <a:r>
              <a:rPr lang="zh-CN" altLang="en-US" sz="1200">
                <a:solidFill>
                  <a:srgbClr val="000066"/>
                </a:solidFill>
                <a:latin typeface="Times New Roman" panose="02020603050405020304" pitchFamily="18" charset="0"/>
              </a:rPr>
              <a:t>个控制键，</a:t>
            </a:r>
            <a:r>
              <a:rPr lang="en-US" altLang="zh-CN" sz="1200" b="1">
                <a:solidFill>
                  <a:srgbClr val="FF0000"/>
                </a:solidFill>
                <a:latin typeface="Times New Roman" panose="02020603050405020304" pitchFamily="18" charset="0"/>
              </a:rPr>
              <a:t>8KEYs</a:t>
            </a:r>
            <a:r>
              <a:rPr lang="zh-CN" altLang="en-US" sz="1200">
                <a:solidFill>
                  <a:srgbClr val="000066"/>
                </a:solidFill>
                <a:latin typeface="Times New Roman" panose="02020603050405020304" pitchFamily="18" charset="0"/>
              </a:rPr>
              <a:t>其功能与</a:t>
            </a:r>
            <a:endParaRPr lang="en-US" altLang="zh-CN" sz="120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zh-CN" altLang="en-US" sz="1200">
                <a:solidFill>
                  <a:srgbClr val="000066"/>
                </a:solidFill>
                <a:latin typeface="Times New Roman" panose="02020603050405020304" pitchFamily="18" charset="0"/>
              </a:rPr>
              <a:t>含义由按键状态决定</a:t>
            </a:r>
          </a:p>
        </p:txBody>
      </p:sp>
      <p:sp>
        <p:nvSpPr>
          <p:cNvPr id="10" name="AutoShape 4">
            <a:extLst>
              <a:ext uri="{FF2B5EF4-FFF2-40B4-BE49-F238E27FC236}">
                <a16:creationId xmlns:a16="http://schemas.microsoft.com/office/drawing/2014/main" id="{29343AA5-7FC9-44D0-A141-6922E0559904}"/>
              </a:ext>
            </a:extLst>
          </p:cNvPr>
          <p:cNvSpPr>
            <a:spLocks noChangeArrowheads="1"/>
          </p:cNvSpPr>
          <p:nvPr/>
        </p:nvSpPr>
        <p:spPr bwMode="auto">
          <a:xfrm>
            <a:off x="4102018" y="2195512"/>
            <a:ext cx="2301875" cy="504825"/>
          </a:xfrm>
          <a:prstGeom prst="wedgeRoundRectCallout">
            <a:avLst>
              <a:gd name="adj1" fmla="val 148111"/>
              <a:gd name="adj2" fmla="val -204375"/>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en-US" altLang="zh-CN" sz="1200">
                <a:solidFill>
                  <a:srgbClr val="000066"/>
                </a:solidFill>
                <a:latin typeface="Times New Roman" panose="02020603050405020304" pitchFamily="18" charset="0"/>
              </a:rPr>
              <a:t>8</a:t>
            </a:r>
            <a:r>
              <a:rPr lang="zh-CN" altLang="en-US" sz="1200">
                <a:solidFill>
                  <a:srgbClr val="000066"/>
                </a:solidFill>
                <a:latin typeface="Times New Roman" panose="02020603050405020304" pitchFamily="18" charset="0"/>
              </a:rPr>
              <a:t>个数码管：</a:t>
            </a:r>
            <a:r>
              <a:rPr lang="en-US" altLang="zh-CN" sz="1200" b="1">
                <a:solidFill>
                  <a:srgbClr val="FF0000"/>
                </a:solidFill>
                <a:latin typeface="Times New Roman" panose="02020603050405020304" pitchFamily="18" charset="0"/>
              </a:rPr>
              <a:t>8LEDs</a:t>
            </a:r>
            <a:r>
              <a:rPr lang="zh-CN" altLang="en-US" sz="1200">
                <a:solidFill>
                  <a:srgbClr val="000066"/>
                </a:solidFill>
                <a:latin typeface="Times New Roman" panose="02020603050405020304" pitchFamily="18" charset="0"/>
              </a:rPr>
              <a:t>其功能由输入</a:t>
            </a:r>
            <a:endParaRPr lang="en-US" altLang="zh-CN" sz="1200">
              <a:solidFill>
                <a:srgbClr val="000066"/>
              </a:solidFill>
              <a:latin typeface="Times New Roman" panose="02020603050405020304" pitchFamily="18" charset="0"/>
            </a:endParaRPr>
          </a:p>
          <a:p>
            <a:pPr algn="ctr" eaLnBrk="1" hangingPunct="1">
              <a:spcBef>
                <a:spcPct val="0"/>
              </a:spcBef>
              <a:buClrTx/>
              <a:buFont typeface="Arial" panose="020B0604020202020204" pitchFamily="34" charset="0"/>
              <a:buNone/>
            </a:pPr>
            <a:r>
              <a:rPr lang="en-US" altLang="zh-CN" sz="1200">
                <a:solidFill>
                  <a:srgbClr val="000066"/>
                </a:solidFill>
                <a:latin typeface="Times New Roman" panose="02020603050405020304" pitchFamily="18" charset="0"/>
              </a:rPr>
              <a:t>4</a:t>
            </a:r>
            <a:r>
              <a:rPr lang="zh-CN" altLang="en-US" sz="1200">
                <a:solidFill>
                  <a:srgbClr val="000066"/>
                </a:solidFill>
                <a:latin typeface="Times New Roman" panose="02020603050405020304" pitchFamily="18" charset="0"/>
              </a:rPr>
              <a:t>位</a:t>
            </a:r>
            <a:r>
              <a:rPr lang="en-US" altLang="zh-CN" sz="1200">
                <a:solidFill>
                  <a:srgbClr val="000066"/>
                </a:solidFill>
                <a:latin typeface="Times New Roman" panose="02020603050405020304" pitchFamily="18" charset="0"/>
              </a:rPr>
              <a:t>16</a:t>
            </a:r>
            <a:r>
              <a:rPr lang="zh-CN" altLang="en-US" sz="1200">
                <a:solidFill>
                  <a:srgbClr val="000066"/>
                </a:solidFill>
                <a:latin typeface="Times New Roman" panose="02020603050405020304" pitchFamily="18" charset="0"/>
              </a:rPr>
              <a:t>进制数决定显示数字</a:t>
            </a:r>
          </a:p>
        </p:txBody>
      </p:sp>
      <p:sp>
        <p:nvSpPr>
          <p:cNvPr id="11" name="AutoShape 4">
            <a:extLst>
              <a:ext uri="{FF2B5EF4-FFF2-40B4-BE49-F238E27FC236}">
                <a16:creationId xmlns:a16="http://schemas.microsoft.com/office/drawing/2014/main" id="{471B27A3-F69F-4EB4-8791-E064AB56F70A}"/>
              </a:ext>
            </a:extLst>
          </p:cNvPr>
          <p:cNvSpPr>
            <a:spLocks noChangeArrowheads="1"/>
          </p:cNvSpPr>
          <p:nvPr/>
        </p:nvSpPr>
        <p:spPr bwMode="auto">
          <a:xfrm>
            <a:off x="7592931" y="2195512"/>
            <a:ext cx="1296987" cy="360363"/>
          </a:xfrm>
          <a:prstGeom prst="wedgeRoundRectCallout">
            <a:avLst>
              <a:gd name="adj1" fmla="val 208583"/>
              <a:gd name="adj2" fmla="val 46181"/>
              <a:gd name="adj3" fmla="val 16667"/>
            </a:avLst>
          </a:prstGeom>
          <a:solidFill>
            <a:srgbClr val="FFFF99"/>
          </a:solidFill>
          <a:ln w="9525">
            <a:solidFill>
              <a:srgbClr val="FF0000"/>
            </a:solidFill>
            <a:miter lim="800000"/>
            <a:headEnd/>
            <a:tailEnd/>
          </a:ln>
        </p:spPr>
        <p:txBody>
          <a:bodyPr wrap="none" anchor="ct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en-US" altLang="zh-CN" sz="1200">
                <a:solidFill>
                  <a:srgbClr val="000066"/>
                </a:solidFill>
                <a:latin typeface="Times New Roman" panose="02020603050405020304" pitchFamily="18" charset="0"/>
              </a:rPr>
              <a:t>FPGA</a:t>
            </a:r>
            <a:r>
              <a:rPr lang="zh-CN" altLang="en-US" sz="1200">
                <a:solidFill>
                  <a:srgbClr val="000066"/>
                </a:solidFill>
                <a:latin typeface="Times New Roman" panose="02020603050405020304" pitchFamily="18" charset="0"/>
              </a:rPr>
              <a:t>的</a:t>
            </a:r>
            <a:r>
              <a:rPr lang="en-US" altLang="zh-CN" sz="1200">
                <a:solidFill>
                  <a:srgbClr val="000066"/>
                </a:solidFill>
                <a:latin typeface="Times New Roman" panose="02020603050405020304" pitchFamily="18" charset="0"/>
              </a:rPr>
              <a:t>I/O</a:t>
            </a:r>
            <a:r>
              <a:rPr lang="zh-CN" altLang="en-US" sz="1200">
                <a:solidFill>
                  <a:srgbClr val="000066"/>
                </a:solidFill>
                <a:latin typeface="Times New Roman" panose="02020603050405020304" pitchFamily="18" charset="0"/>
              </a:rPr>
              <a:t>端口</a:t>
            </a:r>
          </a:p>
        </p:txBody>
      </p:sp>
      <p:pic>
        <p:nvPicPr>
          <p:cNvPr id="12" name="图片 11">
            <a:extLst>
              <a:ext uri="{FF2B5EF4-FFF2-40B4-BE49-F238E27FC236}">
                <a16:creationId xmlns:a16="http://schemas.microsoft.com/office/drawing/2014/main" id="{9EBE4B47-5C49-4FA4-BF58-F14C4AB67A3C}"/>
              </a:ext>
            </a:extLst>
          </p:cNvPr>
          <p:cNvPicPr>
            <a:picLocks noChangeAspect="1"/>
          </p:cNvPicPr>
          <p:nvPr/>
        </p:nvPicPr>
        <p:blipFill>
          <a:blip r:embed="rId4"/>
          <a:stretch>
            <a:fillRect/>
          </a:stretch>
        </p:blipFill>
        <p:spPr>
          <a:xfrm rot="16200000">
            <a:off x="-1616072" y="2482070"/>
            <a:ext cx="6386623" cy="1987409"/>
          </a:xfrm>
          <a:prstGeom prst="rect">
            <a:avLst/>
          </a:prstGeom>
        </p:spPr>
      </p:pic>
      <p:sp>
        <p:nvSpPr>
          <p:cNvPr id="2" name="矩形 1">
            <a:extLst>
              <a:ext uri="{FF2B5EF4-FFF2-40B4-BE49-F238E27FC236}">
                <a16:creationId xmlns:a16="http://schemas.microsoft.com/office/drawing/2014/main" id="{FA588166-1DE6-40B2-93A5-E31681CE5EAC}"/>
              </a:ext>
            </a:extLst>
          </p:cNvPr>
          <p:cNvSpPr/>
          <p:nvPr/>
        </p:nvSpPr>
        <p:spPr>
          <a:xfrm>
            <a:off x="10711543" y="5189518"/>
            <a:ext cx="438750" cy="522514"/>
          </a:xfrm>
          <a:prstGeom prst="rect">
            <a:avLst/>
          </a:prstGeom>
          <a:solidFill>
            <a:srgbClr val="FF0000">
              <a:alpha val="2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2">
            <a:extLst>
              <a:ext uri="{FF2B5EF4-FFF2-40B4-BE49-F238E27FC236}">
                <a16:creationId xmlns:a16="http://schemas.microsoft.com/office/drawing/2014/main" id="{52AADA6C-2E84-4C18-B8BB-55E5B60DE3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981076"/>
            <a:ext cx="9144000" cy="4843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4819" name="Text Box 4">
            <a:extLst>
              <a:ext uri="{FF2B5EF4-FFF2-40B4-BE49-F238E27FC236}">
                <a16:creationId xmlns:a16="http://schemas.microsoft.com/office/drawing/2014/main" id="{94697BCF-C0DB-4C3D-83F5-53F3A91FA325}"/>
              </a:ext>
            </a:extLst>
          </p:cNvPr>
          <p:cNvSpPr txBox="1">
            <a:spLocks noChangeArrowheads="1"/>
          </p:cNvSpPr>
          <p:nvPr/>
        </p:nvSpPr>
        <p:spPr bwMode="auto">
          <a:xfrm>
            <a:off x="3586164" y="174626"/>
            <a:ext cx="52863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2"/>
              </a:buClr>
              <a:buFont typeface="Monotype Sorts" pitchFamily="2" charset="2"/>
              <a:buChar char="z"/>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accent2"/>
              </a:buClr>
              <a:buFont typeface="Monotype Sorts" pitchFamily="2" charset="2"/>
              <a:buChar char="y"/>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accent2"/>
              </a:buClr>
              <a:buFont typeface="Monotype Sorts" pitchFamily="2" charset="2"/>
              <a:buChar char="x"/>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2"/>
              </a:buClr>
              <a:buChar char="–"/>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Font typeface="Arial" panose="020B0604020202020204" pitchFamily="34" charset="0"/>
              <a:buNone/>
            </a:pPr>
            <a:r>
              <a:rPr lang="zh-CN" altLang="en-US" sz="2800">
                <a:solidFill>
                  <a:srgbClr val="CC00CC"/>
                </a:solidFill>
                <a:latin typeface="Times New Roman" panose="02020603050405020304" pitchFamily="18" charset="0"/>
              </a:rPr>
              <a:t>核心板</a:t>
            </a:r>
            <a:r>
              <a:rPr lang="en-US" altLang="zh-CN" sz="2800">
                <a:solidFill>
                  <a:srgbClr val="CC00CC"/>
                </a:solidFill>
                <a:latin typeface="Times New Roman" panose="02020603050405020304" pitchFamily="18" charset="0"/>
              </a:rPr>
              <a:t>FPGA</a:t>
            </a:r>
            <a:r>
              <a:rPr lang="zh-CN" altLang="en-US" sz="2800">
                <a:solidFill>
                  <a:srgbClr val="CC00CC"/>
                </a:solidFill>
                <a:latin typeface="Times New Roman" panose="02020603050405020304" pitchFamily="18" charset="0"/>
              </a:rPr>
              <a:t>引脚对照表示意</a:t>
            </a:r>
            <a:r>
              <a:rPr lang="en-US" altLang="zh-CN" sz="2800">
                <a:solidFill>
                  <a:srgbClr val="CC00CC"/>
                </a:solidFill>
                <a:latin typeface="Times New Roman" panose="02020603050405020304" pitchFamily="18" charset="0"/>
              </a:rPr>
              <a:t>(1)</a:t>
            </a:r>
            <a:endParaRPr lang="zh-CN" altLang="en-US" sz="2800">
              <a:solidFill>
                <a:srgbClr val="0000FF"/>
              </a:solidFill>
              <a:latin typeface="Times New Roman" panose="02020603050405020304" pitchFamily="18" charset="0"/>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E498DEA-E275-4431-BEBE-F0F3D402CFC4}"/>
              </a:ext>
            </a:extLst>
          </p:cNvPr>
          <p:cNvPicPr>
            <a:picLocks noChangeAspect="1"/>
          </p:cNvPicPr>
          <p:nvPr/>
        </p:nvPicPr>
        <p:blipFill rotWithShape="1">
          <a:blip r:embed="rId3"/>
          <a:srcRect l="27631"/>
          <a:stretch/>
        </p:blipFill>
        <p:spPr>
          <a:xfrm>
            <a:off x="3780361" y="2193745"/>
            <a:ext cx="4631277" cy="4402049"/>
          </a:xfrm>
          <a:prstGeom prst="rect">
            <a:avLst/>
          </a:prstGeom>
        </p:spPr>
      </p:pic>
      <p:sp>
        <p:nvSpPr>
          <p:cNvPr id="5" name="内容占位符 2">
            <a:extLst>
              <a:ext uri="{FF2B5EF4-FFF2-40B4-BE49-F238E27FC236}">
                <a16:creationId xmlns:a16="http://schemas.microsoft.com/office/drawing/2014/main" id="{1CE55F03-A7AC-4090-BF63-7CEB0AA0BF22}"/>
              </a:ext>
            </a:extLst>
          </p:cNvPr>
          <p:cNvSpPr>
            <a:spLocks noGrp="1"/>
          </p:cNvSpPr>
          <p:nvPr>
            <p:ph idx="1"/>
          </p:nvPr>
        </p:nvSpPr>
        <p:spPr>
          <a:xfrm>
            <a:off x="0" y="80124"/>
            <a:ext cx="12192000" cy="5549900"/>
          </a:xfrm>
        </p:spPr>
        <p:txBody>
          <a:bodyPr/>
          <a:lstStyle/>
          <a:p>
            <a:r>
              <a:rPr lang="zh-CN" altLang="zh-CN" sz="2800" dirty="0"/>
              <a:t>引脚分配</a:t>
            </a:r>
            <a:endParaRPr lang="en-US" altLang="zh-CN" sz="2800" dirty="0"/>
          </a:p>
          <a:p>
            <a:r>
              <a:rPr lang="zh-CN" altLang="zh-CN" sz="2400" dirty="0"/>
              <a:t>在选择好合适的目标器件，完成设计的分析综合过程并得到工程的数据库文件之后，需要对设计中的输入、输出引脚指定具体的器件引脚号码，指定引脚号码称为引脚分配或引脚锁定。</a:t>
            </a:r>
            <a:endParaRPr lang="en-US" altLang="zh-CN" sz="2400" dirty="0"/>
          </a:p>
          <a:p>
            <a:r>
              <a:rPr lang="zh-CN" altLang="zh-CN" sz="2400" dirty="0"/>
              <a:t>单击菜单</a:t>
            </a:r>
            <a:r>
              <a:rPr lang="en-US" altLang="zh-CN" sz="2400" dirty="0"/>
              <a:t>Assignments</a:t>
            </a:r>
            <a:r>
              <a:rPr lang="zh-CN" altLang="zh-CN" sz="2400" dirty="0"/>
              <a:t>命令，在弹出的下拉菜单中选择</a:t>
            </a:r>
            <a:r>
              <a:rPr lang="en-US" altLang="zh-CN" sz="2400" dirty="0"/>
              <a:t>Pins</a:t>
            </a:r>
            <a:r>
              <a:rPr lang="zh-CN" altLang="en-US" sz="2400" dirty="0"/>
              <a:t> </a:t>
            </a:r>
            <a:r>
              <a:rPr lang="en-US" altLang="zh-CN" sz="2400" dirty="0"/>
              <a:t>Planner</a:t>
            </a:r>
            <a:r>
              <a:rPr lang="zh-CN" altLang="zh-CN" sz="2400" dirty="0"/>
              <a:t>选项。</a:t>
            </a:r>
          </a:p>
          <a:p>
            <a:endParaRPr lang="zh-CN" altLang="zh-CN" sz="2400" dirty="0"/>
          </a:p>
          <a:p>
            <a:endParaRPr lang="zh-CN" altLang="en-US" sz="2800" dirty="0"/>
          </a:p>
        </p:txBody>
      </p:sp>
    </p:spTree>
    <p:extLst>
      <p:ext uri="{BB962C8B-B14F-4D97-AF65-F5344CB8AC3E}">
        <p14:creationId xmlns:p14="http://schemas.microsoft.com/office/powerpoint/2010/main" val="5719822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B43172E-5087-4F65-BAE3-1768BA8D0FF7}"/>
              </a:ext>
            </a:extLst>
          </p:cNvPr>
          <p:cNvPicPr>
            <a:picLocks noChangeAspect="1"/>
          </p:cNvPicPr>
          <p:nvPr/>
        </p:nvPicPr>
        <p:blipFill>
          <a:blip r:embed="rId3"/>
          <a:stretch>
            <a:fillRect/>
          </a:stretch>
        </p:blipFill>
        <p:spPr>
          <a:xfrm>
            <a:off x="2544625" y="324976"/>
            <a:ext cx="6169014" cy="4878361"/>
          </a:xfrm>
          <a:prstGeom prst="rect">
            <a:avLst/>
          </a:prstGeom>
        </p:spPr>
      </p:pic>
      <p:pic>
        <p:nvPicPr>
          <p:cNvPr id="4" name="图片 3">
            <a:extLst>
              <a:ext uri="{FF2B5EF4-FFF2-40B4-BE49-F238E27FC236}">
                <a16:creationId xmlns:a16="http://schemas.microsoft.com/office/drawing/2014/main" id="{E171016F-BD2D-47A6-8845-E1278BA1E753}"/>
              </a:ext>
            </a:extLst>
          </p:cNvPr>
          <p:cNvPicPr>
            <a:picLocks noChangeAspect="1"/>
          </p:cNvPicPr>
          <p:nvPr/>
        </p:nvPicPr>
        <p:blipFill rotWithShape="1">
          <a:blip r:embed="rId3"/>
          <a:srcRect l="53322" t="71020" r="36838" b="24097"/>
          <a:stretch/>
        </p:blipFill>
        <p:spPr>
          <a:xfrm>
            <a:off x="4920215" y="3741769"/>
            <a:ext cx="708917" cy="432041"/>
          </a:xfrm>
          <a:prstGeom prst="rect">
            <a:avLst/>
          </a:prstGeom>
        </p:spPr>
      </p:pic>
      <p:sp>
        <p:nvSpPr>
          <p:cNvPr id="6" name="椭圆 5">
            <a:extLst>
              <a:ext uri="{FF2B5EF4-FFF2-40B4-BE49-F238E27FC236}">
                <a16:creationId xmlns:a16="http://schemas.microsoft.com/office/drawing/2014/main" id="{0E501AEA-1B11-4A6C-99B2-283CDE001EA9}"/>
              </a:ext>
            </a:extLst>
          </p:cNvPr>
          <p:cNvSpPr/>
          <p:nvPr/>
        </p:nvSpPr>
        <p:spPr>
          <a:xfrm>
            <a:off x="4920215" y="3024137"/>
            <a:ext cx="708917" cy="1859621"/>
          </a:xfrm>
          <a:prstGeom prst="ellipse">
            <a:avLst/>
          </a:prstGeom>
          <a:solidFill>
            <a:srgbClr val="FF0000">
              <a:alpha val="21176"/>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sp>
        <p:nvSpPr>
          <p:cNvPr id="2" name="矩形 1">
            <a:extLst>
              <a:ext uri="{FF2B5EF4-FFF2-40B4-BE49-F238E27FC236}">
                <a16:creationId xmlns:a16="http://schemas.microsoft.com/office/drawing/2014/main" id="{3E5E019F-7FA9-4270-900C-39F5A8CDC081}"/>
              </a:ext>
            </a:extLst>
          </p:cNvPr>
          <p:cNvSpPr/>
          <p:nvPr/>
        </p:nvSpPr>
        <p:spPr>
          <a:xfrm>
            <a:off x="3690139" y="5920969"/>
            <a:ext cx="5109091" cy="461665"/>
          </a:xfrm>
          <a:prstGeom prst="rect">
            <a:avLst/>
          </a:prstGeom>
        </p:spPr>
        <p:txBody>
          <a:bodyPr wrap="none">
            <a:spAutoFit/>
          </a:bodyPr>
          <a:lstStyle/>
          <a:p>
            <a:r>
              <a:rPr lang="zh-CN" altLang="en-US" sz="2400" b="1" dirty="0">
                <a:solidFill>
                  <a:srgbClr val="FF0000"/>
                </a:solidFill>
                <a:latin typeface="楷体" panose="02010609060101010101" pitchFamily="49" charset="-122"/>
                <a:ea typeface="楷体" panose="02010609060101010101" pitchFamily="49" charset="-122"/>
              </a:rPr>
              <a:t>完成引脚分配之后要再次进行编译。</a:t>
            </a:r>
          </a:p>
        </p:txBody>
      </p:sp>
    </p:spTree>
    <p:extLst>
      <p:ext uri="{BB962C8B-B14F-4D97-AF65-F5344CB8AC3E}">
        <p14:creationId xmlns:p14="http://schemas.microsoft.com/office/powerpoint/2010/main" val="2801688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DA706262-2ECF-4D46-86D9-E3F58FECD42F}"/>
              </a:ext>
            </a:extLst>
          </p:cNvPr>
          <p:cNvPicPr>
            <a:picLocks noChangeAspect="1"/>
          </p:cNvPicPr>
          <p:nvPr/>
        </p:nvPicPr>
        <p:blipFill>
          <a:blip r:embed="rId3"/>
          <a:stretch>
            <a:fillRect/>
          </a:stretch>
        </p:blipFill>
        <p:spPr>
          <a:xfrm>
            <a:off x="806395" y="2881920"/>
            <a:ext cx="9572343" cy="1252241"/>
          </a:xfrm>
          <a:prstGeom prst="rect">
            <a:avLst/>
          </a:prstGeom>
        </p:spPr>
      </p:pic>
      <p:sp>
        <p:nvSpPr>
          <p:cNvPr id="6" name="内容占位符 2">
            <a:extLst>
              <a:ext uri="{FF2B5EF4-FFF2-40B4-BE49-F238E27FC236}">
                <a16:creationId xmlns:a16="http://schemas.microsoft.com/office/drawing/2014/main" id="{D4F471FB-829D-44E0-ACFD-BBDA9167E553}"/>
              </a:ext>
            </a:extLst>
          </p:cNvPr>
          <p:cNvSpPr>
            <a:spLocks noGrp="1"/>
          </p:cNvSpPr>
          <p:nvPr>
            <p:ph idx="1"/>
          </p:nvPr>
        </p:nvSpPr>
        <p:spPr>
          <a:xfrm>
            <a:off x="0" y="80124"/>
            <a:ext cx="12192000" cy="5549900"/>
          </a:xfrm>
        </p:spPr>
        <p:txBody>
          <a:bodyPr/>
          <a:lstStyle/>
          <a:p>
            <a:r>
              <a:rPr lang="zh-CN" altLang="zh-CN" dirty="0"/>
              <a:t>编程下载</a:t>
            </a:r>
            <a:endParaRPr lang="en-US" altLang="zh-CN" dirty="0"/>
          </a:p>
          <a:p>
            <a:r>
              <a:rPr lang="zh-CN" altLang="zh-CN" dirty="0"/>
              <a:t>使用</a:t>
            </a:r>
            <a:r>
              <a:rPr lang="en-US" altLang="zh-CN" dirty="0"/>
              <a:t>Quartus</a:t>
            </a:r>
            <a:r>
              <a:rPr lang="zh-CN" altLang="zh-CN" dirty="0"/>
              <a:t>Ⅱ软件完成设计项目的编译之后，将产生以目标器件的编程器对象文件（</a:t>
            </a:r>
            <a:r>
              <a:rPr lang="en-US" altLang="zh-CN" dirty="0"/>
              <a:t>.</a:t>
            </a:r>
            <a:r>
              <a:rPr lang="en-US" altLang="zh-CN" dirty="0" err="1"/>
              <a:t>pof</a:t>
            </a:r>
            <a:r>
              <a:rPr lang="zh-CN" altLang="zh-CN" dirty="0"/>
              <a:t>）或</a:t>
            </a:r>
            <a:r>
              <a:rPr lang="en-US" altLang="zh-CN" dirty="0"/>
              <a:t>SRAM</a:t>
            </a:r>
            <a:r>
              <a:rPr lang="zh-CN" altLang="zh-CN" dirty="0"/>
              <a:t>对象文件（</a:t>
            </a:r>
            <a:r>
              <a:rPr lang="en-US" altLang="zh-CN" dirty="0"/>
              <a:t>.</a:t>
            </a:r>
            <a:r>
              <a:rPr lang="en-US" altLang="zh-CN" dirty="0" err="1"/>
              <a:t>sof</a:t>
            </a:r>
            <a:r>
              <a:rPr lang="zh-CN" altLang="zh-CN" dirty="0"/>
              <a:t>）的形式保存的文件，</a:t>
            </a:r>
            <a:r>
              <a:rPr lang="en-US" altLang="zh-CN" dirty="0"/>
              <a:t>Quartus</a:t>
            </a:r>
            <a:r>
              <a:rPr lang="zh-CN" altLang="zh-CN" dirty="0"/>
              <a:t>Ⅱ软件的编程器（</a:t>
            </a:r>
            <a:r>
              <a:rPr lang="en-US" altLang="zh-CN" dirty="0"/>
              <a:t>Programmer</a:t>
            </a:r>
            <a:r>
              <a:rPr lang="zh-CN" altLang="zh-CN" dirty="0"/>
              <a:t>）使用该文件对器件进行编程或配置。</a:t>
            </a:r>
            <a:endParaRPr lang="en-US" altLang="zh-CN" dirty="0"/>
          </a:p>
          <a:p>
            <a:r>
              <a:rPr lang="zh-CN" altLang="en-US" dirty="0"/>
              <a:t>单击工具栏 </a:t>
            </a:r>
            <a:r>
              <a:rPr lang="en-US" altLang="zh-CN" b="1" dirty="0">
                <a:solidFill>
                  <a:srgbClr val="FF0000"/>
                </a:solidFill>
              </a:rPr>
              <a:t>Programmer</a:t>
            </a:r>
            <a:r>
              <a:rPr lang="en-US" altLang="zh-CN" dirty="0"/>
              <a:t> </a:t>
            </a:r>
            <a:r>
              <a:rPr lang="zh-CN" altLang="en-US" dirty="0"/>
              <a:t>标识  </a:t>
            </a:r>
            <a:endParaRPr lang="en-US" altLang="zh-CN" dirty="0"/>
          </a:p>
          <a:p>
            <a:r>
              <a:rPr lang="zh-CN" altLang="en-US" dirty="0"/>
              <a:t>在下载窗口单 击</a:t>
            </a:r>
            <a:r>
              <a:rPr lang="en-US" altLang="zh-CN" b="1" dirty="0">
                <a:solidFill>
                  <a:srgbClr val="FF0000"/>
                </a:solidFill>
              </a:rPr>
              <a:t>Start </a:t>
            </a:r>
            <a:r>
              <a:rPr lang="zh-CN" altLang="en-US" dirty="0"/>
              <a:t>进度条</a:t>
            </a:r>
            <a:r>
              <a:rPr lang="en-US" altLang="zh-CN" dirty="0"/>
              <a:t>100%</a:t>
            </a:r>
            <a:r>
              <a:rPr lang="zh-CN" altLang="en-US" dirty="0"/>
              <a:t>时下载完成</a:t>
            </a:r>
            <a:endParaRPr lang="zh-CN" altLang="zh-CN" dirty="0"/>
          </a:p>
        </p:txBody>
      </p:sp>
      <p:sp>
        <p:nvSpPr>
          <p:cNvPr id="7" name="椭圆 6">
            <a:extLst>
              <a:ext uri="{FF2B5EF4-FFF2-40B4-BE49-F238E27FC236}">
                <a16:creationId xmlns:a16="http://schemas.microsoft.com/office/drawing/2014/main" id="{D8C94B82-10E6-4AD6-81BA-DC7FA4E69EE6}"/>
              </a:ext>
            </a:extLst>
          </p:cNvPr>
          <p:cNvSpPr/>
          <p:nvPr/>
        </p:nvSpPr>
        <p:spPr>
          <a:xfrm>
            <a:off x="7572054" y="3132572"/>
            <a:ext cx="277401" cy="464904"/>
          </a:xfrm>
          <a:prstGeom prst="ellipse">
            <a:avLst/>
          </a:prstGeom>
          <a:solidFill>
            <a:srgbClr val="FF0000">
              <a:alpha val="21176"/>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pic>
        <p:nvPicPr>
          <p:cNvPr id="8" name="图片 3" descr="图片4">
            <a:extLst>
              <a:ext uri="{FF2B5EF4-FFF2-40B4-BE49-F238E27FC236}">
                <a16:creationId xmlns:a16="http://schemas.microsoft.com/office/drawing/2014/main" id="{6B4897BF-6BAE-4A66-846F-78EA217501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1909" y="4390303"/>
            <a:ext cx="3817546" cy="2545654"/>
          </a:xfrm>
          <a:prstGeom prst="rect">
            <a:avLst/>
          </a:prstGeom>
          <a:noFill/>
          <a:ln w="6350">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9" name="椭圆 8">
            <a:extLst>
              <a:ext uri="{FF2B5EF4-FFF2-40B4-BE49-F238E27FC236}">
                <a16:creationId xmlns:a16="http://schemas.microsoft.com/office/drawing/2014/main" id="{7D13FFCC-0BAE-44B5-AE48-F29415B59E60}"/>
              </a:ext>
            </a:extLst>
          </p:cNvPr>
          <p:cNvSpPr/>
          <p:nvPr/>
        </p:nvSpPr>
        <p:spPr>
          <a:xfrm>
            <a:off x="3893208" y="4796245"/>
            <a:ext cx="770688" cy="464904"/>
          </a:xfrm>
          <a:prstGeom prst="ellipse">
            <a:avLst/>
          </a:prstGeom>
          <a:solidFill>
            <a:srgbClr val="FF0000">
              <a:alpha val="21176"/>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sp>
        <p:nvSpPr>
          <p:cNvPr id="10" name="椭圆 9">
            <a:extLst>
              <a:ext uri="{FF2B5EF4-FFF2-40B4-BE49-F238E27FC236}">
                <a16:creationId xmlns:a16="http://schemas.microsoft.com/office/drawing/2014/main" id="{DF241061-FB4E-4D0B-B11A-A5B6D7EE7018}"/>
              </a:ext>
            </a:extLst>
          </p:cNvPr>
          <p:cNvSpPr/>
          <p:nvPr/>
        </p:nvSpPr>
        <p:spPr>
          <a:xfrm>
            <a:off x="6695023" y="4437211"/>
            <a:ext cx="1524521" cy="464904"/>
          </a:xfrm>
          <a:prstGeom prst="ellipse">
            <a:avLst/>
          </a:prstGeom>
          <a:solidFill>
            <a:srgbClr val="FF0000">
              <a:alpha val="21176"/>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3640396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0E0A1C-B474-4759-B6D8-54201E45AE24}"/>
              </a:ext>
            </a:extLst>
          </p:cNvPr>
          <p:cNvSpPr>
            <a:spLocks noGrp="1"/>
          </p:cNvSpPr>
          <p:nvPr>
            <p:ph type="title"/>
          </p:nvPr>
        </p:nvSpPr>
        <p:spPr>
          <a:xfrm>
            <a:off x="4824572" y="2789968"/>
            <a:ext cx="3595033" cy="1325563"/>
          </a:xfrm>
        </p:spPr>
        <p:txBody>
          <a:bodyPr>
            <a:normAutofit/>
          </a:bodyPr>
          <a:lstStyle/>
          <a:p>
            <a:r>
              <a:rPr lang="zh-CN" altLang="en-US" dirty="0">
                <a:latin typeface="楷体" panose="02010609060101010101" pitchFamily="49" charset="-122"/>
                <a:ea typeface="楷体" panose="02010609060101010101" pitchFamily="49" charset="-122"/>
              </a:rPr>
              <a:t>创建元件符号</a:t>
            </a:r>
          </a:p>
        </p:txBody>
      </p:sp>
      <p:grpSp>
        <p:nvGrpSpPr>
          <p:cNvPr id="3" name="组合 2">
            <a:extLst>
              <a:ext uri="{FF2B5EF4-FFF2-40B4-BE49-F238E27FC236}">
                <a16:creationId xmlns:a16="http://schemas.microsoft.com/office/drawing/2014/main" id="{CA8DADD7-9ECF-45E1-8DCF-904EEAF0B9E5}"/>
              </a:ext>
            </a:extLst>
          </p:cNvPr>
          <p:cNvGrpSpPr/>
          <p:nvPr/>
        </p:nvGrpSpPr>
        <p:grpSpPr>
          <a:xfrm flipH="1">
            <a:off x="-8475" y="468350"/>
            <a:ext cx="469934" cy="996044"/>
            <a:chOff x="11722066" y="1592297"/>
            <a:chExt cx="469934" cy="1431122"/>
          </a:xfrm>
        </p:grpSpPr>
        <p:sp>
          <p:nvSpPr>
            <p:cNvPr id="4" name="矩形 3">
              <a:extLst>
                <a:ext uri="{FF2B5EF4-FFF2-40B4-BE49-F238E27FC236}">
                  <a16:creationId xmlns:a16="http://schemas.microsoft.com/office/drawing/2014/main" id="{6B0F591F-70D3-44F5-B2EB-1061FC34D060}"/>
                </a:ext>
              </a:extLst>
            </p:cNvPr>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5" name="矩形 4">
              <a:extLst>
                <a:ext uri="{FF2B5EF4-FFF2-40B4-BE49-F238E27FC236}">
                  <a16:creationId xmlns:a16="http://schemas.microsoft.com/office/drawing/2014/main" id="{EB9C72E6-8AF0-4FA7-895D-5F3BD8DB8555}"/>
                </a:ext>
              </a:extLst>
            </p:cNvPr>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grpSp>
    </p:spTree>
    <p:extLst>
      <p:ext uri="{BB962C8B-B14F-4D97-AF65-F5344CB8AC3E}">
        <p14:creationId xmlns:p14="http://schemas.microsoft.com/office/powerpoint/2010/main" val="40203545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云形 10">
            <a:extLst>
              <a:ext uri="{FF2B5EF4-FFF2-40B4-BE49-F238E27FC236}">
                <a16:creationId xmlns:a16="http://schemas.microsoft.com/office/drawing/2014/main" id="{821028F3-86C7-48EE-AF7F-C902A2514120}"/>
              </a:ext>
            </a:extLst>
          </p:cNvPr>
          <p:cNvSpPr/>
          <p:nvPr/>
        </p:nvSpPr>
        <p:spPr>
          <a:xfrm>
            <a:off x="2606501" y="4103390"/>
            <a:ext cx="7264330" cy="275460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pic>
        <p:nvPicPr>
          <p:cNvPr id="6" name="图片 5">
            <a:extLst>
              <a:ext uri="{FF2B5EF4-FFF2-40B4-BE49-F238E27FC236}">
                <a16:creationId xmlns:a16="http://schemas.microsoft.com/office/drawing/2014/main" id="{6FAEA409-EF7E-4324-A52C-1E49AF131E22}"/>
              </a:ext>
            </a:extLst>
          </p:cNvPr>
          <p:cNvPicPr>
            <a:picLocks noChangeAspect="1"/>
          </p:cNvPicPr>
          <p:nvPr/>
        </p:nvPicPr>
        <p:blipFill>
          <a:blip r:embed="rId3"/>
          <a:stretch>
            <a:fillRect/>
          </a:stretch>
        </p:blipFill>
        <p:spPr>
          <a:xfrm>
            <a:off x="3618102" y="4688389"/>
            <a:ext cx="5174206" cy="1496156"/>
          </a:xfrm>
          <a:prstGeom prst="rect">
            <a:avLst/>
          </a:prstGeom>
        </p:spPr>
      </p:pic>
      <p:pic>
        <p:nvPicPr>
          <p:cNvPr id="7" name="图片 6">
            <a:extLst>
              <a:ext uri="{FF2B5EF4-FFF2-40B4-BE49-F238E27FC236}">
                <a16:creationId xmlns:a16="http://schemas.microsoft.com/office/drawing/2014/main" id="{0ECAEE21-DE3B-4D4A-915C-056A7CD63618}"/>
              </a:ext>
            </a:extLst>
          </p:cNvPr>
          <p:cNvPicPr>
            <a:picLocks noChangeAspect="1"/>
          </p:cNvPicPr>
          <p:nvPr/>
        </p:nvPicPr>
        <p:blipFill>
          <a:blip r:embed="rId4"/>
          <a:stretch>
            <a:fillRect/>
          </a:stretch>
        </p:blipFill>
        <p:spPr>
          <a:xfrm>
            <a:off x="3362640" y="230911"/>
            <a:ext cx="5654289" cy="1413572"/>
          </a:xfrm>
          <a:prstGeom prst="rect">
            <a:avLst/>
          </a:prstGeom>
        </p:spPr>
      </p:pic>
      <p:sp>
        <p:nvSpPr>
          <p:cNvPr id="8" name="云形 7">
            <a:extLst>
              <a:ext uri="{FF2B5EF4-FFF2-40B4-BE49-F238E27FC236}">
                <a16:creationId xmlns:a16="http://schemas.microsoft.com/office/drawing/2014/main" id="{9B68B38D-6D82-4E8E-A594-692851CCDD11}"/>
              </a:ext>
            </a:extLst>
          </p:cNvPr>
          <p:cNvSpPr/>
          <p:nvPr/>
        </p:nvSpPr>
        <p:spPr>
          <a:xfrm>
            <a:off x="5216769" y="35175"/>
            <a:ext cx="1512277" cy="1770185"/>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10" name="箭头: 下 9">
            <a:extLst>
              <a:ext uri="{FF2B5EF4-FFF2-40B4-BE49-F238E27FC236}">
                <a16:creationId xmlns:a16="http://schemas.microsoft.com/office/drawing/2014/main" id="{7DEEE6D9-26B6-41EC-BBA7-4E867F1D9772}"/>
              </a:ext>
            </a:extLst>
          </p:cNvPr>
          <p:cNvSpPr/>
          <p:nvPr/>
        </p:nvSpPr>
        <p:spPr>
          <a:xfrm>
            <a:off x="5363307" y="2183112"/>
            <a:ext cx="1219200" cy="154252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3586399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F4BACBF9-406A-4252-9962-2F1D27EA9554}"/>
              </a:ext>
            </a:extLst>
          </p:cNvPr>
          <p:cNvPicPr>
            <a:picLocks noChangeAspect="1"/>
          </p:cNvPicPr>
          <p:nvPr/>
        </p:nvPicPr>
        <p:blipFill>
          <a:blip r:embed="rId3"/>
          <a:stretch>
            <a:fillRect/>
          </a:stretch>
        </p:blipFill>
        <p:spPr>
          <a:xfrm>
            <a:off x="1939436" y="2602524"/>
            <a:ext cx="8607636" cy="2488955"/>
          </a:xfrm>
          <a:prstGeom prst="rect">
            <a:avLst/>
          </a:prstGeom>
        </p:spPr>
      </p:pic>
    </p:spTree>
    <p:extLst>
      <p:ext uri="{BB962C8B-B14F-4D97-AF65-F5344CB8AC3E}">
        <p14:creationId xmlns:p14="http://schemas.microsoft.com/office/powerpoint/2010/main" val="28608774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9295330-CABA-4BBC-92F8-6741D7019B0D}"/>
              </a:ext>
            </a:extLst>
          </p:cNvPr>
          <p:cNvPicPr>
            <a:picLocks noChangeAspect="1"/>
          </p:cNvPicPr>
          <p:nvPr/>
        </p:nvPicPr>
        <p:blipFill>
          <a:blip r:embed="rId3"/>
          <a:stretch>
            <a:fillRect/>
          </a:stretch>
        </p:blipFill>
        <p:spPr>
          <a:xfrm>
            <a:off x="668274" y="989010"/>
            <a:ext cx="5204988" cy="5419756"/>
          </a:xfrm>
          <a:prstGeom prst="rect">
            <a:avLst/>
          </a:prstGeom>
        </p:spPr>
      </p:pic>
      <p:sp>
        <p:nvSpPr>
          <p:cNvPr id="6" name="内容占位符 2">
            <a:extLst>
              <a:ext uri="{FF2B5EF4-FFF2-40B4-BE49-F238E27FC236}">
                <a16:creationId xmlns:a16="http://schemas.microsoft.com/office/drawing/2014/main" id="{F19069DC-3F52-4866-A789-BEE4B00F29D6}"/>
              </a:ext>
            </a:extLst>
          </p:cNvPr>
          <p:cNvSpPr>
            <a:spLocks noGrp="1"/>
          </p:cNvSpPr>
          <p:nvPr>
            <p:ph idx="1"/>
          </p:nvPr>
        </p:nvSpPr>
        <p:spPr>
          <a:xfrm>
            <a:off x="301625" y="133225"/>
            <a:ext cx="11890375" cy="5478462"/>
          </a:xfrm>
        </p:spPr>
        <p:txBody>
          <a:bodyPr/>
          <a:lstStyle/>
          <a:p>
            <a:r>
              <a:rPr lang="zh-CN" altLang="zh-CN" sz="2400" dirty="0"/>
              <a:t>单击“</a:t>
            </a:r>
            <a:r>
              <a:rPr lang="en-US" altLang="zh-CN" sz="2400" dirty="0"/>
              <a:t>File</a:t>
            </a:r>
            <a:r>
              <a:rPr lang="zh-CN" altLang="zh-CN" sz="2400" dirty="0"/>
              <a:t>”菜单，选择</a:t>
            </a:r>
            <a:r>
              <a:rPr lang="en-US" altLang="zh-CN" sz="2400" dirty="0">
                <a:latin typeface="Times New Roman" panose="02020603050405020304" pitchFamily="18" charset="0"/>
                <a:cs typeface="Times New Roman" panose="02020603050405020304" pitchFamily="18" charset="0"/>
              </a:rPr>
              <a:t>Create/Update</a:t>
            </a:r>
            <a:r>
              <a:rPr lang="zh-CN" altLang="zh-CN"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&gt;Create Symbol File For Current File</a:t>
            </a:r>
            <a:r>
              <a:rPr lang="zh-CN" altLang="zh-CN" sz="2400" dirty="0"/>
              <a:t>命令</a:t>
            </a:r>
            <a:r>
              <a:rPr lang="zh-CN" altLang="en-US" sz="2400" dirty="0"/>
              <a:t>。</a:t>
            </a:r>
            <a:endParaRPr lang="zh-CN" altLang="zh-CN" sz="2400" dirty="0"/>
          </a:p>
          <a:p>
            <a:endParaRPr lang="zh-CN" altLang="en-US" dirty="0"/>
          </a:p>
        </p:txBody>
      </p:sp>
      <p:pic>
        <p:nvPicPr>
          <p:cNvPr id="7" name="图片 6">
            <a:extLst>
              <a:ext uri="{FF2B5EF4-FFF2-40B4-BE49-F238E27FC236}">
                <a16:creationId xmlns:a16="http://schemas.microsoft.com/office/drawing/2014/main" id="{C6D30422-E68B-4BCD-B717-A610C598EFAE}"/>
              </a:ext>
            </a:extLst>
          </p:cNvPr>
          <p:cNvPicPr>
            <a:picLocks noChangeAspect="1"/>
          </p:cNvPicPr>
          <p:nvPr/>
        </p:nvPicPr>
        <p:blipFill rotWithShape="1">
          <a:blip r:embed="rId4"/>
          <a:srcRect l="15335" r="1"/>
          <a:stretch/>
        </p:blipFill>
        <p:spPr>
          <a:xfrm>
            <a:off x="6396041" y="2024574"/>
            <a:ext cx="5273180" cy="3348628"/>
          </a:xfrm>
          <a:prstGeom prst="rect">
            <a:avLst/>
          </a:prstGeom>
        </p:spPr>
      </p:pic>
    </p:spTree>
    <p:extLst>
      <p:ext uri="{BB962C8B-B14F-4D97-AF65-F5344CB8AC3E}">
        <p14:creationId xmlns:p14="http://schemas.microsoft.com/office/powerpoint/2010/main" val="185273833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F6DD950-A602-448A-8FCD-616308C23E9A}"/>
              </a:ext>
            </a:extLst>
          </p:cNvPr>
          <p:cNvPicPr>
            <a:picLocks noChangeAspect="1"/>
          </p:cNvPicPr>
          <p:nvPr/>
        </p:nvPicPr>
        <p:blipFill rotWithShape="1">
          <a:blip r:embed="rId2">
            <a:extLst>
              <a:ext uri="{28A0092B-C50C-407E-A947-70E740481C1C}">
                <a14:useLocalDpi xmlns:a14="http://schemas.microsoft.com/office/drawing/2010/main" val="0"/>
              </a:ext>
            </a:extLst>
          </a:blip>
          <a:srcRect t="8455" b="11220"/>
          <a:stretch/>
        </p:blipFill>
        <p:spPr>
          <a:xfrm>
            <a:off x="1934552" y="674648"/>
            <a:ext cx="8322895" cy="5508704"/>
          </a:xfrm>
          <a:prstGeom prst="rect">
            <a:avLst/>
          </a:prstGeom>
        </p:spPr>
      </p:pic>
    </p:spTree>
    <p:extLst>
      <p:ext uri="{BB962C8B-B14F-4D97-AF65-F5344CB8AC3E}">
        <p14:creationId xmlns:p14="http://schemas.microsoft.com/office/powerpoint/2010/main" val="11236543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30F2EFD0-B296-474B-918F-346FE253639A}"/>
              </a:ext>
            </a:extLst>
          </p:cNvPr>
          <p:cNvGrpSpPr/>
          <p:nvPr/>
        </p:nvGrpSpPr>
        <p:grpSpPr>
          <a:xfrm flipH="1">
            <a:off x="-8475" y="468350"/>
            <a:ext cx="469934" cy="996044"/>
            <a:chOff x="11722066" y="1592297"/>
            <a:chExt cx="469934" cy="1431122"/>
          </a:xfrm>
        </p:grpSpPr>
        <p:sp>
          <p:nvSpPr>
            <p:cNvPr id="5" name="矩形 4">
              <a:extLst>
                <a:ext uri="{FF2B5EF4-FFF2-40B4-BE49-F238E27FC236}">
                  <a16:creationId xmlns:a16="http://schemas.microsoft.com/office/drawing/2014/main" id="{4272DAD8-2FBD-483A-9897-71B871B5306D}"/>
                </a:ext>
              </a:extLst>
            </p:cNvPr>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6" name="矩形 5">
              <a:extLst>
                <a:ext uri="{FF2B5EF4-FFF2-40B4-BE49-F238E27FC236}">
                  <a16:creationId xmlns:a16="http://schemas.microsoft.com/office/drawing/2014/main" id="{165FACE8-8441-4F1F-9193-9B9F028172BD}"/>
                </a:ext>
              </a:extLst>
            </p:cNvPr>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grpSp>
      <p:sp>
        <p:nvSpPr>
          <p:cNvPr id="33" name="矩形 32">
            <a:extLst>
              <a:ext uri="{FF2B5EF4-FFF2-40B4-BE49-F238E27FC236}">
                <a16:creationId xmlns:a16="http://schemas.microsoft.com/office/drawing/2014/main" id="{CEED0FD0-28C6-49D3-A857-05C7DF77333B}"/>
              </a:ext>
            </a:extLst>
          </p:cNvPr>
          <p:cNvSpPr/>
          <p:nvPr/>
        </p:nvSpPr>
        <p:spPr>
          <a:xfrm rot="2700000">
            <a:off x="2141299" y="2853136"/>
            <a:ext cx="1532648" cy="1398775"/>
          </a:xfrm>
          <a:prstGeom prst="rect">
            <a:avLst/>
          </a:prstGeom>
          <a:solidFill>
            <a:srgbClr val="1D6FA9"/>
          </a:solidFill>
          <a:ln>
            <a:noFill/>
          </a:ln>
          <a:effectLst>
            <a:outerShdw blurRad="190500" dist="127000" dir="5400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a:extLst>
              <a:ext uri="{FF2B5EF4-FFF2-40B4-BE49-F238E27FC236}">
                <a16:creationId xmlns:a16="http://schemas.microsoft.com/office/drawing/2014/main" id="{5C7DF5DF-7CCB-440F-9BAD-2264DB008347}"/>
              </a:ext>
            </a:extLst>
          </p:cNvPr>
          <p:cNvGrpSpPr/>
          <p:nvPr/>
        </p:nvGrpSpPr>
        <p:grpSpPr>
          <a:xfrm>
            <a:off x="406166" y="1296477"/>
            <a:ext cx="10870792" cy="4457419"/>
            <a:chOff x="560404" y="1296477"/>
            <a:chExt cx="10870792" cy="4457419"/>
          </a:xfrm>
        </p:grpSpPr>
        <p:sp>
          <p:nvSpPr>
            <p:cNvPr id="35" name="矩形 34">
              <a:extLst>
                <a:ext uri="{FF2B5EF4-FFF2-40B4-BE49-F238E27FC236}">
                  <a16:creationId xmlns:a16="http://schemas.microsoft.com/office/drawing/2014/main" id="{B31058C2-8C60-4DED-AC1F-36A07DADB21F}"/>
                </a:ext>
              </a:extLst>
            </p:cNvPr>
            <p:cNvSpPr/>
            <p:nvPr/>
          </p:nvSpPr>
          <p:spPr>
            <a:xfrm rot="2700000">
              <a:off x="3127598" y="1296477"/>
              <a:ext cx="648210" cy="648210"/>
            </a:xfrm>
            <a:prstGeom prst="rect">
              <a:avLst/>
            </a:prstGeom>
            <a:solidFill>
              <a:srgbClr val="1F97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FF6971F7-AB75-4CD3-BA61-A3DD310130BF}"/>
                </a:ext>
              </a:extLst>
            </p:cNvPr>
            <p:cNvSpPr/>
            <p:nvPr/>
          </p:nvSpPr>
          <p:spPr>
            <a:xfrm rot="2700000">
              <a:off x="1242987" y="3181089"/>
              <a:ext cx="648210" cy="648210"/>
            </a:xfrm>
            <a:prstGeom prst="rect">
              <a:avLst/>
            </a:prstGeom>
            <a:solidFill>
              <a:srgbClr val="F29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5D29D45E-8BCB-4EF7-9612-D205DE0F14CD}"/>
                </a:ext>
              </a:extLst>
            </p:cNvPr>
            <p:cNvSpPr/>
            <p:nvPr/>
          </p:nvSpPr>
          <p:spPr>
            <a:xfrm rot="2700000">
              <a:off x="1336254" y="4059163"/>
              <a:ext cx="461671" cy="461671"/>
            </a:xfrm>
            <a:prstGeom prst="rect">
              <a:avLst/>
            </a:prstGeom>
            <a:solidFill>
              <a:srgbClr val="CA2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a16="http://schemas.microsoft.com/office/drawing/2014/main" id="{794B56D7-EC53-422E-90C6-F64CF0EA0AB8}"/>
                </a:ext>
              </a:extLst>
            </p:cNvPr>
            <p:cNvSpPr/>
            <p:nvPr/>
          </p:nvSpPr>
          <p:spPr>
            <a:xfrm rot="2700000">
              <a:off x="2513787" y="1428488"/>
              <a:ext cx="384187" cy="384187"/>
            </a:xfrm>
            <a:prstGeom prst="rect">
              <a:avLst/>
            </a:prstGeom>
            <a:solidFill>
              <a:srgbClr val="89C1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96267453-A4D1-4C4A-8A28-6F7BEE0C822A}"/>
                </a:ext>
              </a:extLst>
            </p:cNvPr>
            <p:cNvSpPr>
              <a:spLocks noChangeAspect="1"/>
            </p:cNvSpPr>
            <p:nvPr/>
          </p:nvSpPr>
          <p:spPr>
            <a:xfrm rot="2700000">
              <a:off x="560404" y="3688141"/>
              <a:ext cx="252000" cy="252000"/>
            </a:xfrm>
            <a:prstGeom prst="rect">
              <a:avLst/>
            </a:prstGeom>
            <a:solidFill>
              <a:srgbClr val="1F97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3156961D-D424-4434-A4DE-8E653C7741C7}"/>
                </a:ext>
              </a:extLst>
            </p:cNvPr>
            <p:cNvSpPr/>
            <p:nvPr/>
          </p:nvSpPr>
          <p:spPr>
            <a:xfrm rot="2700000">
              <a:off x="2766431" y="5461531"/>
              <a:ext cx="292365" cy="292365"/>
            </a:xfrm>
            <a:prstGeom prst="rect">
              <a:avLst/>
            </a:prstGeom>
            <a:solidFill>
              <a:srgbClr val="1D6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82F43DBA-D75A-4C24-8540-DC658C0016DE}"/>
                </a:ext>
              </a:extLst>
            </p:cNvPr>
            <p:cNvSpPr/>
            <p:nvPr/>
          </p:nvSpPr>
          <p:spPr>
            <a:xfrm rot="2700000">
              <a:off x="10225550" y="4386730"/>
              <a:ext cx="467064" cy="467064"/>
            </a:xfrm>
            <a:prstGeom prst="rect">
              <a:avLst/>
            </a:prstGeom>
            <a:solidFill>
              <a:srgbClr val="89C1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a:extLst>
                <a:ext uri="{FF2B5EF4-FFF2-40B4-BE49-F238E27FC236}">
                  <a16:creationId xmlns:a16="http://schemas.microsoft.com/office/drawing/2014/main" id="{0332FD71-3E23-4749-8425-1AB08CB4D0BF}"/>
                </a:ext>
              </a:extLst>
            </p:cNvPr>
            <p:cNvSpPr/>
            <p:nvPr/>
          </p:nvSpPr>
          <p:spPr>
            <a:xfrm rot="2700000">
              <a:off x="10606525" y="4856666"/>
              <a:ext cx="264046" cy="264044"/>
            </a:xfrm>
            <a:prstGeom prst="rect">
              <a:avLst/>
            </a:prstGeom>
            <a:solidFill>
              <a:srgbClr val="F29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B4C5A132-6A85-4393-92BF-2BDB82009FAE}"/>
                </a:ext>
              </a:extLst>
            </p:cNvPr>
            <p:cNvSpPr/>
            <p:nvPr/>
          </p:nvSpPr>
          <p:spPr>
            <a:xfrm rot="2700000">
              <a:off x="11079846" y="2519568"/>
              <a:ext cx="351350" cy="351350"/>
            </a:xfrm>
            <a:prstGeom prst="rect">
              <a:avLst/>
            </a:prstGeom>
            <a:solidFill>
              <a:srgbClr val="CA2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文本框 43">
            <a:extLst>
              <a:ext uri="{FF2B5EF4-FFF2-40B4-BE49-F238E27FC236}">
                <a16:creationId xmlns:a16="http://schemas.microsoft.com/office/drawing/2014/main" id="{BFF6DA35-7669-4338-88AA-E9BC8B750BF2}"/>
              </a:ext>
            </a:extLst>
          </p:cNvPr>
          <p:cNvSpPr txBox="1"/>
          <p:nvPr/>
        </p:nvSpPr>
        <p:spPr>
          <a:xfrm>
            <a:off x="2412800" y="2695455"/>
            <a:ext cx="865943" cy="1446550"/>
          </a:xfrm>
          <a:prstGeom prst="rect">
            <a:avLst/>
          </a:prstGeom>
          <a:noFill/>
        </p:spPr>
        <p:txBody>
          <a:bodyPr wrap="none" rtlCol="0">
            <a:spAutoFit/>
          </a:bodyPr>
          <a:lstStyle>
            <a:defPPr>
              <a:defRPr lang="zh-CN"/>
            </a:defPPr>
            <a:lvl1pPr algn="ctr">
              <a:defRPr sz="2000">
                <a:solidFill>
                  <a:schemeClr val="tx1">
                    <a:lumMod val="65000"/>
                    <a:lumOff val="35000"/>
                  </a:schemeClr>
                </a:solidFill>
                <a:ea typeface="方正兰亭纤黑简体" panose="02000000000000000000" pitchFamily="65" charset="-122"/>
                <a:cs typeface="Microsoft Himalaya" panose="01010100010101010101" pitchFamily="2" charset="0"/>
              </a:defRPr>
            </a:lvl1pPr>
          </a:lstStyle>
          <a:p>
            <a:r>
              <a:rPr lang="en-US" altLang="zh-CN" sz="8800" b="1" dirty="0">
                <a:solidFill>
                  <a:srgbClr val="FDFDFD"/>
                </a:solidFill>
              </a:rPr>
              <a:t>B</a:t>
            </a:r>
            <a:endParaRPr lang="zh-CN" altLang="en-US" sz="8800" b="1" dirty="0">
              <a:solidFill>
                <a:srgbClr val="FDFDFD"/>
              </a:solidFill>
            </a:endParaRPr>
          </a:p>
        </p:txBody>
      </p:sp>
      <p:sp>
        <p:nvSpPr>
          <p:cNvPr id="57" name="矩形 56">
            <a:extLst>
              <a:ext uri="{FF2B5EF4-FFF2-40B4-BE49-F238E27FC236}">
                <a16:creationId xmlns:a16="http://schemas.microsoft.com/office/drawing/2014/main" id="{76F28077-5F2C-4BA7-85F7-E87BCDD64A15}"/>
              </a:ext>
            </a:extLst>
          </p:cNvPr>
          <p:cNvSpPr/>
          <p:nvPr/>
        </p:nvSpPr>
        <p:spPr>
          <a:xfrm>
            <a:off x="5267046" y="3034009"/>
            <a:ext cx="4182555" cy="1107996"/>
          </a:xfrm>
          <a:prstGeom prst="rect">
            <a:avLst/>
          </a:prstGeom>
        </p:spPr>
        <p:txBody>
          <a:bodyPr wrap="none">
            <a:spAutoFit/>
          </a:bodyPr>
          <a:lstStyle/>
          <a:p>
            <a:r>
              <a:rPr lang="en-US" altLang="zh-CN" sz="6600" b="1" dirty="0">
                <a:solidFill>
                  <a:schemeClr val="tx1">
                    <a:lumMod val="85000"/>
                    <a:lumOff val="15000"/>
                  </a:schemeClr>
                </a:solidFill>
                <a:latin typeface="Times New Roman" panose="02020603050405020304" pitchFamily="18" charset="0"/>
                <a:ea typeface="楷体" panose="02010609060101010101" pitchFamily="49" charset="-122"/>
                <a:cs typeface="Times New Roman" panose="02020603050405020304" pitchFamily="18" charset="0"/>
              </a:rPr>
              <a:t>FPGA</a:t>
            </a:r>
            <a:r>
              <a:rPr lang="zh-CN" altLang="en-US" sz="6600" dirty="0">
                <a:latin typeface="Times New Roman" panose="02020603050405020304" pitchFamily="18" charset="0"/>
                <a:ea typeface="楷体" panose="02010609060101010101" pitchFamily="49" charset="-122"/>
                <a:cs typeface="Times New Roman" panose="02020603050405020304" pitchFamily="18" charset="0"/>
              </a:rPr>
              <a:t>介绍</a:t>
            </a:r>
            <a:endParaRPr lang="en-US" altLang="zh-CN" sz="6600" b="1" dirty="0">
              <a:solidFill>
                <a:schemeClr val="tx1">
                  <a:lumMod val="85000"/>
                  <a:lumOff val="15000"/>
                </a:schemeClr>
              </a:solidFill>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8307742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0BBEA5B-856E-4959-A98B-E1390D80B1B5}"/>
              </a:ext>
            </a:extLst>
          </p:cNvPr>
          <p:cNvPicPr>
            <a:picLocks noChangeAspect="1"/>
          </p:cNvPicPr>
          <p:nvPr/>
        </p:nvPicPr>
        <p:blipFill>
          <a:blip r:embed="rId3"/>
          <a:stretch>
            <a:fillRect/>
          </a:stretch>
        </p:blipFill>
        <p:spPr>
          <a:xfrm>
            <a:off x="2959762" y="1306182"/>
            <a:ext cx="5654289" cy="3654864"/>
          </a:xfrm>
          <a:prstGeom prst="rect">
            <a:avLst/>
          </a:prstGeom>
        </p:spPr>
      </p:pic>
      <p:sp>
        <p:nvSpPr>
          <p:cNvPr id="6" name="内容占位符 2">
            <a:extLst>
              <a:ext uri="{FF2B5EF4-FFF2-40B4-BE49-F238E27FC236}">
                <a16:creationId xmlns:a16="http://schemas.microsoft.com/office/drawing/2014/main" id="{31564641-6821-4154-A1E4-DD6BAF619949}"/>
              </a:ext>
            </a:extLst>
          </p:cNvPr>
          <p:cNvSpPr>
            <a:spLocks noGrp="1"/>
          </p:cNvSpPr>
          <p:nvPr>
            <p:ph idx="1"/>
          </p:nvPr>
        </p:nvSpPr>
        <p:spPr>
          <a:xfrm>
            <a:off x="301625" y="133225"/>
            <a:ext cx="11890375" cy="5478462"/>
          </a:xfrm>
        </p:spPr>
        <p:txBody>
          <a:bodyPr/>
          <a:lstStyle/>
          <a:p>
            <a:r>
              <a:rPr lang="zh-CN" altLang="en-US" b="1" dirty="0">
                <a:solidFill>
                  <a:srgbClr val="FF0000"/>
                </a:solidFill>
              </a:rPr>
              <a:t>将生成的</a:t>
            </a:r>
            <a:r>
              <a:rPr lang="en-US" altLang="zh-CN" b="1" dirty="0">
                <a:solidFill>
                  <a:srgbClr val="FF0000"/>
                </a:solidFill>
              </a:rPr>
              <a:t>BSF</a:t>
            </a:r>
            <a:r>
              <a:rPr lang="zh-CN" altLang="en-US" b="1" dirty="0">
                <a:solidFill>
                  <a:srgbClr val="FF0000"/>
                </a:solidFill>
              </a:rPr>
              <a:t>、</a:t>
            </a:r>
            <a:r>
              <a:rPr lang="en-US" altLang="zh-CN" b="1" dirty="0">
                <a:solidFill>
                  <a:srgbClr val="FF0000"/>
                </a:solidFill>
              </a:rPr>
              <a:t>BDF</a:t>
            </a:r>
            <a:r>
              <a:rPr lang="zh-CN" altLang="en-US" b="1" dirty="0">
                <a:solidFill>
                  <a:srgbClr val="FF0000"/>
                </a:solidFill>
              </a:rPr>
              <a:t>、</a:t>
            </a:r>
            <a:r>
              <a:rPr lang="en-US" altLang="zh-CN" b="1" dirty="0">
                <a:solidFill>
                  <a:srgbClr val="FF0000"/>
                </a:solidFill>
              </a:rPr>
              <a:t>QSF</a:t>
            </a:r>
            <a:r>
              <a:rPr lang="zh-CN" altLang="en-US" b="1" dirty="0">
                <a:solidFill>
                  <a:srgbClr val="FF0000"/>
                </a:solidFill>
              </a:rPr>
              <a:t>文件复制到顶层模块的工程目录下</a:t>
            </a:r>
            <a:r>
              <a:rPr lang="zh-CN" altLang="en-US" dirty="0"/>
              <a:t>。</a:t>
            </a:r>
            <a:endParaRPr lang="en-US" altLang="zh-CN" dirty="0"/>
          </a:p>
          <a:p>
            <a:r>
              <a:rPr lang="zh-CN" altLang="en-US" dirty="0"/>
              <a:t>在顶层模块的原理图界面输入元件符号名称即可导入。</a:t>
            </a:r>
          </a:p>
        </p:txBody>
      </p:sp>
      <p:pic>
        <p:nvPicPr>
          <p:cNvPr id="7" name="图片 6">
            <a:extLst>
              <a:ext uri="{FF2B5EF4-FFF2-40B4-BE49-F238E27FC236}">
                <a16:creationId xmlns:a16="http://schemas.microsoft.com/office/drawing/2014/main" id="{27584191-9244-4CAB-B32B-ACC2E6BB33D6}"/>
              </a:ext>
            </a:extLst>
          </p:cNvPr>
          <p:cNvPicPr>
            <a:picLocks noChangeAspect="1"/>
          </p:cNvPicPr>
          <p:nvPr/>
        </p:nvPicPr>
        <p:blipFill>
          <a:blip r:embed="rId4"/>
          <a:stretch>
            <a:fillRect/>
          </a:stretch>
        </p:blipFill>
        <p:spPr>
          <a:xfrm>
            <a:off x="3069563" y="5230222"/>
            <a:ext cx="5654289" cy="1413572"/>
          </a:xfrm>
          <a:prstGeom prst="rect">
            <a:avLst/>
          </a:prstGeom>
        </p:spPr>
      </p:pic>
    </p:spTree>
    <p:extLst>
      <p:ext uri="{BB962C8B-B14F-4D97-AF65-F5344CB8AC3E}">
        <p14:creationId xmlns:p14="http://schemas.microsoft.com/office/powerpoint/2010/main" val="68212982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0E0A1C-B474-4759-B6D8-54201E45AE24}"/>
              </a:ext>
            </a:extLst>
          </p:cNvPr>
          <p:cNvSpPr>
            <a:spLocks noGrp="1"/>
          </p:cNvSpPr>
          <p:nvPr>
            <p:ph type="title"/>
          </p:nvPr>
        </p:nvSpPr>
        <p:spPr>
          <a:xfrm>
            <a:off x="4824572" y="2789968"/>
            <a:ext cx="3595033" cy="1325563"/>
          </a:xfrm>
        </p:spPr>
        <p:txBody>
          <a:bodyPr>
            <a:normAutofit/>
          </a:bodyPr>
          <a:lstStyle/>
          <a:p>
            <a:r>
              <a:rPr lang="zh-CN" altLang="en-US" dirty="0">
                <a:latin typeface="楷体" panose="02010609060101010101" pitchFamily="49" charset="-122"/>
                <a:ea typeface="楷体" panose="02010609060101010101" pitchFamily="49" charset="-122"/>
              </a:rPr>
              <a:t>流程回顾</a:t>
            </a:r>
          </a:p>
        </p:txBody>
      </p:sp>
      <p:grpSp>
        <p:nvGrpSpPr>
          <p:cNvPr id="3" name="组合 2">
            <a:extLst>
              <a:ext uri="{FF2B5EF4-FFF2-40B4-BE49-F238E27FC236}">
                <a16:creationId xmlns:a16="http://schemas.microsoft.com/office/drawing/2014/main" id="{8F1B8731-B57B-442C-86E0-AD1217C7A17C}"/>
              </a:ext>
            </a:extLst>
          </p:cNvPr>
          <p:cNvGrpSpPr/>
          <p:nvPr/>
        </p:nvGrpSpPr>
        <p:grpSpPr>
          <a:xfrm flipH="1">
            <a:off x="-8475" y="468350"/>
            <a:ext cx="469934" cy="996044"/>
            <a:chOff x="11722066" y="1592297"/>
            <a:chExt cx="469934" cy="1431122"/>
          </a:xfrm>
        </p:grpSpPr>
        <p:sp>
          <p:nvSpPr>
            <p:cNvPr id="4" name="矩形 3">
              <a:extLst>
                <a:ext uri="{FF2B5EF4-FFF2-40B4-BE49-F238E27FC236}">
                  <a16:creationId xmlns:a16="http://schemas.microsoft.com/office/drawing/2014/main" id="{A786DA30-AFDE-46AB-817C-900181CC63A7}"/>
                </a:ext>
              </a:extLst>
            </p:cNvPr>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5" name="矩形 4">
              <a:extLst>
                <a:ext uri="{FF2B5EF4-FFF2-40B4-BE49-F238E27FC236}">
                  <a16:creationId xmlns:a16="http://schemas.microsoft.com/office/drawing/2014/main" id="{530F6C33-DC7C-4787-B350-A33FC3B79E87}"/>
                </a:ext>
              </a:extLst>
            </p:cNvPr>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grpSp>
    </p:spTree>
    <p:extLst>
      <p:ext uri="{BB962C8B-B14F-4D97-AF65-F5344CB8AC3E}">
        <p14:creationId xmlns:p14="http://schemas.microsoft.com/office/powerpoint/2010/main" val="14123549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示 5">
            <a:extLst>
              <a:ext uri="{FF2B5EF4-FFF2-40B4-BE49-F238E27FC236}">
                <a16:creationId xmlns:a16="http://schemas.microsoft.com/office/drawing/2014/main" id="{5DA5AC5C-57EA-4EF0-9699-A794B5E6600C}"/>
              </a:ext>
            </a:extLst>
          </p:cNvPr>
          <p:cNvGraphicFramePr/>
          <p:nvPr>
            <p:extLst>
              <p:ext uri="{D42A27DB-BD31-4B8C-83A1-F6EECF244321}">
                <p14:modId xmlns:p14="http://schemas.microsoft.com/office/powerpoint/2010/main" val="2487585620"/>
              </p:ext>
            </p:extLst>
          </p:nvPr>
        </p:nvGraphicFramePr>
        <p:xfrm>
          <a:off x="1913248"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39639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D57C7884-969F-4C96-A1C3-FFB645A42520}"/>
                                            </p:graphicEl>
                                          </p:spTgt>
                                        </p:tgtEl>
                                        <p:attrNameLst>
                                          <p:attrName>style.visibility</p:attrName>
                                        </p:attrNameLst>
                                      </p:cBhvr>
                                      <p:to>
                                        <p:strVal val="visible"/>
                                      </p:to>
                                    </p:set>
                                    <p:animEffect transition="in" filter="fade">
                                      <p:cBhvr>
                                        <p:cTn id="7" dur="500"/>
                                        <p:tgtEl>
                                          <p:spTgt spid="6">
                                            <p:graphicEl>
                                              <a:dgm id="{D57C7884-969F-4C96-A1C3-FFB645A42520}"/>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B64CC588-5524-44C1-9A21-E2EBEADDA39C}"/>
                                            </p:graphicEl>
                                          </p:spTgt>
                                        </p:tgtEl>
                                        <p:attrNameLst>
                                          <p:attrName>style.visibility</p:attrName>
                                        </p:attrNameLst>
                                      </p:cBhvr>
                                      <p:to>
                                        <p:strVal val="visible"/>
                                      </p:to>
                                    </p:set>
                                    <p:animEffect transition="in" filter="fade">
                                      <p:cBhvr>
                                        <p:cTn id="12" dur="500"/>
                                        <p:tgtEl>
                                          <p:spTgt spid="6">
                                            <p:graphicEl>
                                              <a:dgm id="{B64CC588-5524-44C1-9A21-E2EBEADDA39C}"/>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graphicEl>
                                              <a:dgm id="{F05A2124-575E-412A-B1BF-3797C655283A}"/>
                                            </p:graphicEl>
                                          </p:spTgt>
                                        </p:tgtEl>
                                        <p:attrNameLst>
                                          <p:attrName>style.visibility</p:attrName>
                                        </p:attrNameLst>
                                      </p:cBhvr>
                                      <p:to>
                                        <p:strVal val="visible"/>
                                      </p:to>
                                    </p:set>
                                    <p:animEffect transition="in" filter="fade">
                                      <p:cBhvr>
                                        <p:cTn id="15" dur="500"/>
                                        <p:tgtEl>
                                          <p:spTgt spid="6">
                                            <p:graphicEl>
                                              <a:dgm id="{F05A2124-575E-412A-B1BF-3797C655283A}"/>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graphicEl>
                                              <a:dgm id="{221A1CC2-5E5A-44F1-A115-61000D223E68}"/>
                                            </p:graphicEl>
                                          </p:spTgt>
                                        </p:tgtEl>
                                        <p:attrNameLst>
                                          <p:attrName>style.visibility</p:attrName>
                                        </p:attrNameLst>
                                      </p:cBhvr>
                                      <p:to>
                                        <p:strVal val="visible"/>
                                      </p:to>
                                    </p:set>
                                    <p:animEffect transition="in" filter="fade">
                                      <p:cBhvr>
                                        <p:cTn id="20" dur="500"/>
                                        <p:tgtEl>
                                          <p:spTgt spid="6">
                                            <p:graphicEl>
                                              <a:dgm id="{221A1CC2-5E5A-44F1-A115-61000D223E68}"/>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graphicEl>
                                              <a:dgm id="{BA4E3F3B-A210-41A7-8A04-0DABDDC0E90F}"/>
                                            </p:graphicEl>
                                          </p:spTgt>
                                        </p:tgtEl>
                                        <p:attrNameLst>
                                          <p:attrName>style.visibility</p:attrName>
                                        </p:attrNameLst>
                                      </p:cBhvr>
                                      <p:to>
                                        <p:strVal val="visible"/>
                                      </p:to>
                                    </p:set>
                                    <p:animEffect transition="in" filter="fade">
                                      <p:cBhvr>
                                        <p:cTn id="23" dur="500"/>
                                        <p:tgtEl>
                                          <p:spTgt spid="6">
                                            <p:graphicEl>
                                              <a:dgm id="{BA4E3F3B-A210-41A7-8A04-0DABDDC0E90F}"/>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graphicEl>
                                              <a:dgm id="{802DB2BB-319D-41B2-8F1E-832F84210B3C}"/>
                                            </p:graphicEl>
                                          </p:spTgt>
                                        </p:tgtEl>
                                        <p:attrNameLst>
                                          <p:attrName>style.visibility</p:attrName>
                                        </p:attrNameLst>
                                      </p:cBhvr>
                                      <p:to>
                                        <p:strVal val="visible"/>
                                      </p:to>
                                    </p:set>
                                    <p:animEffect transition="in" filter="fade">
                                      <p:cBhvr>
                                        <p:cTn id="28" dur="500"/>
                                        <p:tgtEl>
                                          <p:spTgt spid="6">
                                            <p:graphicEl>
                                              <a:dgm id="{802DB2BB-319D-41B2-8F1E-832F84210B3C}"/>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graphicEl>
                                              <a:dgm id="{FB965817-DC4F-4408-84EF-06DDE9EB5540}"/>
                                            </p:graphicEl>
                                          </p:spTgt>
                                        </p:tgtEl>
                                        <p:attrNameLst>
                                          <p:attrName>style.visibility</p:attrName>
                                        </p:attrNameLst>
                                      </p:cBhvr>
                                      <p:to>
                                        <p:strVal val="visible"/>
                                      </p:to>
                                    </p:set>
                                    <p:animEffect transition="in" filter="fade">
                                      <p:cBhvr>
                                        <p:cTn id="31" dur="500"/>
                                        <p:tgtEl>
                                          <p:spTgt spid="6">
                                            <p:graphicEl>
                                              <a:dgm id="{FB965817-DC4F-4408-84EF-06DDE9EB5540}"/>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4F5AC1-B525-44DD-9C14-125D875EF956}"/>
              </a:ext>
            </a:extLst>
          </p:cNvPr>
          <p:cNvSpPr>
            <a:spLocks noGrp="1"/>
          </p:cNvSpPr>
          <p:nvPr>
            <p:ph type="title"/>
          </p:nvPr>
        </p:nvSpPr>
        <p:spPr>
          <a:xfrm>
            <a:off x="838200" y="209550"/>
            <a:ext cx="10134600" cy="606425"/>
          </a:xfrm>
        </p:spPr>
        <p:txBody>
          <a:bodyPr rtlCol="0">
            <a:normAutofit fontScale="90000"/>
          </a:bodyPr>
          <a:lstStyle/>
          <a:p>
            <a:pPr fontAlgn="auto">
              <a:spcAft>
                <a:spcPts val="0"/>
              </a:spcAft>
              <a:defRPr/>
            </a:pPr>
            <a:r>
              <a:rPr lang="en-US" altLang="zh-CN" dirty="0">
                <a:latin typeface="Times New Roman" panose="02020603050405020304" pitchFamily="18" charset="0"/>
                <a:ea typeface="楷体" panose="02010609060101010101" pitchFamily="49" charset="-122"/>
                <a:cs typeface="Times New Roman" panose="02020603050405020304" pitchFamily="18" charset="0"/>
              </a:rPr>
              <a:t>FPGA (Field Programmable Gate Array) </a:t>
            </a:r>
            <a:endParaRPr lang="zh-TW" altLang="en-US"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5" name="圆角矩形 4">
            <a:extLst>
              <a:ext uri="{FF2B5EF4-FFF2-40B4-BE49-F238E27FC236}">
                <a16:creationId xmlns:a16="http://schemas.microsoft.com/office/drawing/2014/main" id="{520C18C7-F637-41A3-AA71-BE5E589880E2}"/>
              </a:ext>
            </a:extLst>
          </p:cNvPr>
          <p:cNvSpPr/>
          <p:nvPr/>
        </p:nvSpPr>
        <p:spPr>
          <a:xfrm>
            <a:off x="300038" y="862013"/>
            <a:ext cx="11668125" cy="200025"/>
          </a:xfrm>
          <a:prstGeom prst="roundRect">
            <a:avLst/>
          </a:prstGeom>
          <a:solidFill>
            <a:srgbClr val="B9195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TW" altLang="en-US" dirty="0">
              <a:latin typeface="楷体" panose="02010609060101010101" pitchFamily="49" charset="-122"/>
              <a:ea typeface="楷体" panose="02010609060101010101" pitchFamily="49" charset="-122"/>
            </a:endParaRPr>
          </a:p>
        </p:txBody>
      </p:sp>
      <p:pic>
        <p:nvPicPr>
          <p:cNvPr id="6149" name="图片 5">
            <a:extLst>
              <a:ext uri="{FF2B5EF4-FFF2-40B4-BE49-F238E27FC236}">
                <a16:creationId xmlns:a16="http://schemas.microsoft.com/office/drawing/2014/main" id="{82611B6A-5555-4D1E-BC8B-7A95D7DEC1A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082338" y="44450"/>
            <a:ext cx="976312" cy="817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a:extLst>
              <a:ext uri="{FF2B5EF4-FFF2-40B4-BE49-F238E27FC236}">
                <a16:creationId xmlns:a16="http://schemas.microsoft.com/office/drawing/2014/main" id="{79C312E8-07E3-429F-B957-2674D1B665FE}"/>
              </a:ext>
            </a:extLst>
          </p:cNvPr>
          <p:cNvSpPr>
            <a:spLocks noChangeArrowheads="1"/>
          </p:cNvSpPr>
          <p:nvPr/>
        </p:nvSpPr>
        <p:spPr bwMode="auto">
          <a:xfrm>
            <a:off x="3722786" y="1135291"/>
            <a:ext cx="379142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新細明體" panose="02020500000000000000" pitchFamily="18" charset="-120"/>
              </a:defRPr>
            </a:lvl1pPr>
            <a:lvl2pPr marL="742950" indent="-285750">
              <a:defRPr>
                <a:solidFill>
                  <a:schemeClr val="tx1"/>
                </a:solidFill>
                <a:latin typeface="Calibri" panose="020F0502020204030204" pitchFamily="34" charset="0"/>
                <a:ea typeface="新細明體" panose="02020500000000000000" pitchFamily="18" charset="-120"/>
              </a:defRPr>
            </a:lvl2pPr>
            <a:lvl3pPr marL="1143000" indent="-228600">
              <a:defRPr>
                <a:solidFill>
                  <a:schemeClr val="tx1"/>
                </a:solidFill>
                <a:latin typeface="Calibri" panose="020F0502020204030204" pitchFamily="34" charset="0"/>
                <a:ea typeface="新細明體" panose="02020500000000000000" pitchFamily="18" charset="-120"/>
              </a:defRPr>
            </a:lvl3pPr>
            <a:lvl4pPr marL="1600200" indent="-228600">
              <a:defRPr>
                <a:solidFill>
                  <a:schemeClr val="tx1"/>
                </a:solidFill>
                <a:latin typeface="Calibri" panose="020F0502020204030204" pitchFamily="34" charset="0"/>
                <a:ea typeface="新細明體" panose="02020500000000000000" pitchFamily="18" charset="-120"/>
              </a:defRPr>
            </a:lvl4pPr>
            <a:lvl5pPr marL="2057400" indent="-228600">
              <a:defRPr>
                <a:solidFill>
                  <a:schemeClr val="tx1"/>
                </a:solidFill>
                <a:latin typeface="Calibri" panose="020F0502020204030204" pitchFamily="34" charset="0"/>
                <a:ea typeface="新細明體"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9pPr>
          </a:lstStyle>
          <a:p>
            <a:pPr eaLnBrk="1" hangingPunct="1"/>
            <a:r>
              <a:rPr lang="zh-CN" altLang="en-US" sz="2800" b="1" dirty="0">
                <a:solidFill>
                  <a:srgbClr val="002060"/>
                </a:solidFill>
                <a:latin typeface="楷体" panose="02010609060101010101" pitchFamily="49" charset="-122"/>
                <a:ea typeface="楷体" panose="02010609060101010101" pitchFamily="49" charset="-122"/>
              </a:rPr>
              <a:t>现场</a:t>
            </a:r>
            <a:r>
              <a:rPr lang="zh-CN" altLang="en-US" sz="2800" b="1" dirty="0">
                <a:solidFill>
                  <a:srgbClr val="FF0000"/>
                </a:solidFill>
                <a:latin typeface="楷体" panose="02010609060101010101" pitchFamily="49" charset="-122"/>
                <a:ea typeface="楷体" panose="02010609060101010101" pitchFamily="49" charset="-122"/>
              </a:rPr>
              <a:t>可编程</a:t>
            </a:r>
            <a:r>
              <a:rPr lang="zh-CN" altLang="en-US" sz="2800" b="1" dirty="0">
                <a:solidFill>
                  <a:srgbClr val="222222"/>
                </a:solidFill>
                <a:latin typeface="楷体" panose="02010609060101010101" pitchFamily="49" charset="-122"/>
                <a:ea typeface="楷体" panose="02010609060101010101" pitchFamily="49" charset="-122"/>
              </a:rPr>
              <a:t>逻辑门阵列</a:t>
            </a:r>
            <a:endParaRPr lang="zh-TW" altLang="en-US" sz="2800" dirty="0">
              <a:latin typeface="楷体" panose="02010609060101010101" pitchFamily="49" charset="-122"/>
              <a:ea typeface="楷体" panose="02010609060101010101" pitchFamily="49" charset="-122"/>
            </a:endParaRPr>
          </a:p>
        </p:txBody>
      </p:sp>
      <p:pic>
        <p:nvPicPr>
          <p:cNvPr id="25" name="图片 24">
            <a:extLst>
              <a:ext uri="{FF2B5EF4-FFF2-40B4-BE49-F238E27FC236}">
                <a16:creationId xmlns:a16="http://schemas.microsoft.com/office/drawing/2014/main" id="{AEE974A9-B6FD-4745-90EC-82C29292312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36990" y="1752502"/>
            <a:ext cx="3791423" cy="17867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表格 5">
            <a:extLst>
              <a:ext uri="{FF2B5EF4-FFF2-40B4-BE49-F238E27FC236}">
                <a16:creationId xmlns:a16="http://schemas.microsoft.com/office/drawing/2014/main" id="{57554171-96AF-4F83-8B79-AF11FB0475CA}"/>
              </a:ext>
            </a:extLst>
          </p:cNvPr>
          <p:cNvGraphicFramePr>
            <a:graphicFrameLocks noGrp="1"/>
          </p:cNvGraphicFramePr>
          <p:nvPr>
            <p:extLst>
              <p:ext uri="{D42A27DB-BD31-4B8C-83A1-F6EECF244321}">
                <p14:modId xmlns:p14="http://schemas.microsoft.com/office/powerpoint/2010/main" val="4215093454"/>
              </p:ext>
            </p:extLst>
          </p:nvPr>
        </p:nvGraphicFramePr>
        <p:xfrm>
          <a:off x="4990729" y="1869042"/>
          <a:ext cx="2158215" cy="1828800"/>
        </p:xfrm>
        <a:graphic>
          <a:graphicData uri="http://schemas.openxmlformats.org/drawingml/2006/table">
            <a:tbl>
              <a:tblPr firstRow="1" bandRow="1">
                <a:tableStyleId>{5C22544A-7EE6-4342-B048-85BDC9FD1C3A}</a:tableStyleId>
              </a:tblPr>
              <a:tblGrid>
                <a:gridCol w="719405">
                  <a:extLst>
                    <a:ext uri="{9D8B030D-6E8A-4147-A177-3AD203B41FA5}">
                      <a16:colId xmlns:a16="http://schemas.microsoft.com/office/drawing/2014/main" val="419260477"/>
                    </a:ext>
                  </a:extLst>
                </a:gridCol>
                <a:gridCol w="719405">
                  <a:extLst>
                    <a:ext uri="{9D8B030D-6E8A-4147-A177-3AD203B41FA5}">
                      <a16:colId xmlns:a16="http://schemas.microsoft.com/office/drawing/2014/main" val="7810158"/>
                    </a:ext>
                  </a:extLst>
                </a:gridCol>
                <a:gridCol w="719405">
                  <a:extLst>
                    <a:ext uri="{9D8B030D-6E8A-4147-A177-3AD203B41FA5}">
                      <a16:colId xmlns:a16="http://schemas.microsoft.com/office/drawing/2014/main" val="2578966881"/>
                    </a:ext>
                  </a:extLst>
                </a:gridCol>
              </a:tblGrid>
              <a:tr h="311992">
                <a:tc>
                  <a:txBody>
                    <a:bodyPr/>
                    <a:lstStyle/>
                    <a:p>
                      <a:pPr algn="ctr"/>
                      <a:r>
                        <a:rPr lang="en-US" altLang="zh-CN" b="1" dirty="0">
                          <a:latin typeface="楷体" panose="02010609060101010101" pitchFamily="49" charset="-122"/>
                          <a:ea typeface="楷体" panose="02010609060101010101" pitchFamily="49" charset="-122"/>
                        </a:rPr>
                        <a:t>In1</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In2</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Out</a:t>
                      </a:r>
                      <a:endParaRPr lang="zh-CN" altLang="en-US" b="1" dirty="0"/>
                    </a:p>
                  </a:txBody>
                  <a:tcPr/>
                </a:tc>
                <a:extLst>
                  <a:ext uri="{0D108BD9-81ED-4DB2-BD59-A6C34878D82A}">
                    <a16:rowId xmlns:a16="http://schemas.microsoft.com/office/drawing/2014/main" val="717033458"/>
                  </a:ext>
                </a:extLst>
              </a:tr>
              <a:tr h="311992">
                <a:tc>
                  <a:txBody>
                    <a:bodyPr/>
                    <a:lstStyle/>
                    <a:p>
                      <a:pPr algn="ctr"/>
                      <a:r>
                        <a:rPr lang="en-US" altLang="zh-CN" b="1" dirty="0">
                          <a:latin typeface="楷体" panose="02010609060101010101" pitchFamily="49" charset="-122"/>
                          <a:ea typeface="楷体" panose="02010609060101010101" pitchFamily="49" charset="-122"/>
                        </a:rPr>
                        <a:t>0</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0</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0</a:t>
                      </a:r>
                      <a:endParaRPr lang="zh-CN" altLang="en-US" b="1" dirty="0"/>
                    </a:p>
                  </a:txBody>
                  <a:tcPr>
                    <a:solidFill>
                      <a:schemeClr val="accent2">
                        <a:lumMod val="40000"/>
                        <a:lumOff val="60000"/>
                      </a:schemeClr>
                    </a:solidFill>
                  </a:tcPr>
                </a:tc>
                <a:extLst>
                  <a:ext uri="{0D108BD9-81ED-4DB2-BD59-A6C34878D82A}">
                    <a16:rowId xmlns:a16="http://schemas.microsoft.com/office/drawing/2014/main" val="1524872778"/>
                  </a:ext>
                </a:extLst>
              </a:tr>
              <a:tr h="311992">
                <a:tc>
                  <a:txBody>
                    <a:bodyPr/>
                    <a:lstStyle/>
                    <a:p>
                      <a:pPr algn="ctr"/>
                      <a:r>
                        <a:rPr lang="en-US" altLang="zh-CN" b="1" dirty="0">
                          <a:latin typeface="楷体" panose="02010609060101010101" pitchFamily="49" charset="-122"/>
                          <a:ea typeface="楷体" panose="02010609060101010101" pitchFamily="49" charset="-122"/>
                        </a:rPr>
                        <a:t>0</a:t>
                      </a:r>
                    </a:p>
                  </a:txBody>
                  <a:tcPr/>
                </a:tc>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0</a:t>
                      </a:r>
                      <a:endParaRPr lang="zh-CN" altLang="en-US" b="1" dirty="0"/>
                    </a:p>
                  </a:txBody>
                  <a:tcPr>
                    <a:solidFill>
                      <a:schemeClr val="accent2">
                        <a:lumMod val="40000"/>
                        <a:lumOff val="60000"/>
                      </a:schemeClr>
                    </a:solidFill>
                  </a:tcPr>
                </a:tc>
                <a:extLst>
                  <a:ext uri="{0D108BD9-81ED-4DB2-BD59-A6C34878D82A}">
                    <a16:rowId xmlns:a16="http://schemas.microsoft.com/office/drawing/2014/main" val="1986460137"/>
                  </a:ext>
                </a:extLst>
              </a:tr>
              <a:tr h="311992">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0</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0</a:t>
                      </a:r>
                      <a:endParaRPr lang="zh-CN" altLang="en-US" b="1" dirty="0"/>
                    </a:p>
                  </a:txBody>
                  <a:tcPr>
                    <a:solidFill>
                      <a:schemeClr val="accent2">
                        <a:lumMod val="40000"/>
                        <a:lumOff val="60000"/>
                      </a:schemeClr>
                    </a:solidFill>
                  </a:tcPr>
                </a:tc>
                <a:extLst>
                  <a:ext uri="{0D108BD9-81ED-4DB2-BD59-A6C34878D82A}">
                    <a16:rowId xmlns:a16="http://schemas.microsoft.com/office/drawing/2014/main" val="4020789694"/>
                  </a:ext>
                </a:extLst>
              </a:tr>
              <a:tr h="311992">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solidFill>
                      <a:schemeClr val="accent2">
                        <a:lumMod val="40000"/>
                        <a:lumOff val="60000"/>
                      </a:schemeClr>
                    </a:solidFill>
                  </a:tcPr>
                </a:tc>
                <a:extLst>
                  <a:ext uri="{0D108BD9-81ED-4DB2-BD59-A6C34878D82A}">
                    <a16:rowId xmlns:a16="http://schemas.microsoft.com/office/drawing/2014/main" val="965700339"/>
                  </a:ext>
                </a:extLst>
              </a:tr>
            </a:tbl>
          </a:graphicData>
        </a:graphic>
      </p:graphicFrame>
      <p:graphicFrame>
        <p:nvGraphicFramePr>
          <p:cNvPr id="27" name="表格 26">
            <a:extLst>
              <a:ext uri="{FF2B5EF4-FFF2-40B4-BE49-F238E27FC236}">
                <a16:creationId xmlns:a16="http://schemas.microsoft.com/office/drawing/2014/main" id="{4AE3F289-4741-418D-8EB0-C43792A4E104}"/>
              </a:ext>
            </a:extLst>
          </p:cNvPr>
          <p:cNvGraphicFramePr>
            <a:graphicFrameLocks noGrp="1"/>
          </p:cNvGraphicFramePr>
          <p:nvPr>
            <p:extLst>
              <p:ext uri="{D42A27DB-BD31-4B8C-83A1-F6EECF244321}">
                <p14:modId xmlns:p14="http://schemas.microsoft.com/office/powerpoint/2010/main" val="3114153760"/>
              </p:ext>
            </p:extLst>
          </p:nvPr>
        </p:nvGraphicFramePr>
        <p:xfrm>
          <a:off x="7586787" y="1854994"/>
          <a:ext cx="2158215" cy="1854200"/>
        </p:xfrm>
        <a:graphic>
          <a:graphicData uri="http://schemas.openxmlformats.org/drawingml/2006/table">
            <a:tbl>
              <a:tblPr firstRow="1" bandRow="1">
                <a:tableStyleId>{5C22544A-7EE6-4342-B048-85BDC9FD1C3A}</a:tableStyleId>
              </a:tblPr>
              <a:tblGrid>
                <a:gridCol w="719405">
                  <a:extLst>
                    <a:ext uri="{9D8B030D-6E8A-4147-A177-3AD203B41FA5}">
                      <a16:colId xmlns:a16="http://schemas.microsoft.com/office/drawing/2014/main" val="419260477"/>
                    </a:ext>
                  </a:extLst>
                </a:gridCol>
                <a:gridCol w="719405">
                  <a:extLst>
                    <a:ext uri="{9D8B030D-6E8A-4147-A177-3AD203B41FA5}">
                      <a16:colId xmlns:a16="http://schemas.microsoft.com/office/drawing/2014/main" val="7810158"/>
                    </a:ext>
                  </a:extLst>
                </a:gridCol>
                <a:gridCol w="719405">
                  <a:extLst>
                    <a:ext uri="{9D8B030D-6E8A-4147-A177-3AD203B41FA5}">
                      <a16:colId xmlns:a16="http://schemas.microsoft.com/office/drawing/2014/main" val="2578966881"/>
                    </a:ext>
                  </a:extLst>
                </a:gridCol>
              </a:tblGrid>
              <a:tr h="370840">
                <a:tc>
                  <a:txBody>
                    <a:bodyPr/>
                    <a:lstStyle/>
                    <a:p>
                      <a:pPr algn="ctr"/>
                      <a:r>
                        <a:rPr lang="en-US" altLang="zh-CN" b="1" dirty="0">
                          <a:latin typeface="楷体" panose="02010609060101010101" pitchFamily="49" charset="-122"/>
                          <a:ea typeface="楷体" panose="02010609060101010101" pitchFamily="49" charset="-122"/>
                        </a:rPr>
                        <a:t>In1</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In2</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Out</a:t>
                      </a:r>
                      <a:endParaRPr lang="zh-CN" altLang="en-US" b="1" dirty="0"/>
                    </a:p>
                  </a:txBody>
                  <a:tcPr/>
                </a:tc>
                <a:extLst>
                  <a:ext uri="{0D108BD9-81ED-4DB2-BD59-A6C34878D82A}">
                    <a16:rowId xmlns:a16="http://schemas.microsoft.com/office/drawing/2014/main" val="717033458"/>
                  </a:ext>
                </a:extLst>
              </a:tr>
              <a:tr h="370840">
                <a:tc>
                  <a:txBody>
                    <a:bodyPr/>
                    <a:lstStyle/>
                    <a:p>
                      <a:pPr algn="ctr"/>
                      <a:r>
                        <a:rPr lang="en-US" altLang="zh-CN" b="1" dirty="0">
                          <a:latin typeface="楷体" panose="02010609060101010101" pitchFamily="49" charset="-122"/>
                          <a:ea typeface="楷体" panose="02010609060101010101" pitchFamily="49" charset="-122"/>
                        </a:rPr>
                        <a:t>0</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0</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0</a:t>
                      </a:r>
                      <a:endParaRPr lang="zh-CN" altLang="en-US" b="1" dirty="0"/>
                    </a:p>
                  </a:txBody>
                  <a:tcPr>
                    <a:solidFill>
                      <a:schemeClr val="accent2">
                        <a:lumMod val="40000"/>
                        <a:lumOff val="60000"/>
                      </a:schemeClr>
                    </a:solidFill>
                  </a:tcPr>
                </a:tc>
                <a:extLst>
                  <a:ext uri="{0D108BD9-81ED-4DB2-BD59-A6C34878D82A}">
                    <a16:rowId xmlns:a16="http://schemas.microsoft.com/office/drawing/2014/main" val="1524872778"/>
                  </a:ext>
                </a:extLst>
              </a:tr>
              <a:tr h="370840">
                <a:tc>
                  <a:txBody>
                    <a:bodyPr/>
                    <a:lstStyle/>
                    <a:p>
                      <a:pPr algn="ctr"/>
                      <a:r>
                        <a:rPr lang="en-US" altLang="zh-CN" b="1" dirty="0">
                          <a:latin typeface="楷体" panose="02010609060101010101" pitchFamily="49" charset="-122"/>
                          <a:ea typeface="楷体" panose="02010609060101010101" pitchFamily="49" charset="-122"/>
                        </a:rPr>
                        <a:t>0</a:t>
                      </a:r>
                    </a:p>
                  </a:txBody>
                  <a:tcPr/>
                </a:tc>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solidFill>
                      <a:schemeClr val="accent2">
                        <a:lumMod val="40000"/>
                        <a:lumOff val="60000"/>
                      </a:schemeClr>
                    </a:solidFill>
                  </a:tcPr>
                </a:tc>
                <a:extLst>
                  <a:ext uri="{0D108BD9-81ED-4DB2-BD59-A6C34878D82A}">
                    <a16:rowId xmlns:a16="http://schemas.microsoft.com/office/drawing/2014/main" val="1986460137"/>
                  </a:ext>
                </a:extLst>
              </a:tr>
              <a:tr h="370840">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0</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solidFill>
                      <a:schemeClr val="accent2">
                        <a:lumMod val="40000"/>
                        <a:lumOff val="60000"/>
                      </a:schemeClr>
                    </a:solidFill>
                  </a:tcPr>
                </a:tc>
                <a:extLst>
                  <a:ext uri="{0D108BD9-81ED-4DB2-BD59-A6C34878D82A}">
                    <a16:rowId xmlns:a16="http://schemas.microsoft.com/office/drawing/2014/main" val="4020789694"/>
                  </a:ext>
                </a:extLst>
              </a:tr>
              <a:tr h="370840">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tc>
                <a:tc>
                  <a:txBody>
                    <a:bodyPr/>
                    <a:lstStyle/>
                    <a:p>
                      <a:pPr algn="ctr"/>
                      <a:r>
                        <a:rPr lang="en-US" altLang="zh-CN" b="1" dirty="0">
                          <a:latin typeface="楷体" panose="02010609060101010101" pitchFamily="49" charset="-122"/>
                          <a:ea typeface="楷体" panose="02010609060101010101" pitchFamily="49" charset="-122"/>
                        </a:rPr>
                        <a:t>1</a:t>
                      </a:r>
                      <a:endParaRPr lang="zh-CN" altLang="en-US" b="1" dirty="0"/>
                    </a:p>
                  </a:txBody>
                  <a:tcPr>
                    <a:solidFill>
                      <a:schemeClr val="accent2">
                        <a:lumMod val="40000"/>
                        <a:lumOff val="60000"/>
                      </a:schemeClr>
                    </a:solidFill>
                  </a:tcPr>
                </a:tc>
                <a:extLst>
                  <a:ext uri="{0D108BD9-81ED-4DB2-BD59-A6C34878D82A}">
                    <a16:rowId xmlns:a16="http://schemas.microsoft.com/office/drawing/2014/main" val="965700339"/>
                  </a:ext>
                </a:extLst>
              </a:tr>
            </a:tbl>
          </a:graphicData>
        </a:graphic>
      </p:graphicFrame>
      <p:pic>
        <p:nvPicPr>
          <p:cNvPr id="14" name="图片 13">
            <a:extLst>
              <a:ext uri="{FF2B5EF4-FFF2-40B4-BE49-F238E27FC236}">
                <a16:creationId xmlns:a16="http://schemas.microsoft.com/office/drawing/2014/main" id="{F87F8DFE-2E1E-4208-9793-8AF317613E0D}"/>
              </a:ext>
            </a:extLst>
          </p:cNvPr>
          <p:cNvPicPr>
            <a:picLocks noChangeAspect="1"/>
          </p:cNvPicPr>
          <p:nvPr/>
        </p:nvPicPr>
        <p:blipFill>
          <a:blip r:embed="rId5"/>
          <a:stretch>
            <a:fillRect/>
          </a:stretch>
        </p:blipFill>
        <p:spPr>
          <a:xfrm>
            <a:off x="10366302" y="2347004"/>
            <a:ext cx="1149173" cy="1362190"/>
          </a:xfrm>
          <a:prstGeom prst="rect">
            <a:avLst/>
          </a:prstGeom>
        </p:spPr>
      </p:pic>
      <p:sp>
        <p:nvSpPr>
          <p:cNvPr id="33" name="文本框 32">
            <a:extLst>
              <a:ext uri="{FF2B5EF4-FFF2-40B4-BE49-F238E27FC236}">
                <a16:creationId xmlns:a16="http://schemas.microsoft.com/office/drawing/2014/main" id="{D94DF3ED-D49D-445A-9559-D5D03B96C98C}"/>
              </a:ext>
            </a:extLst>
          </p:cNvPr>
          <p:cNvSpPr txBox="1"/>
          <p:nvPr/>
        </p:nvSpPr>
        <p:spPr>
          <a:xfrm>
            <a:off x="5618498" y="3855348"/>
            <a:ext cx="1031203" cy="461665"/>
          </a:xfrm>
          <a:prstGeom prst="rect">
            <a:avLst/>
          </a:prstGeom>
          <a:noFill/>
        </p:spPr>
        <p:txBody>
          <a:bodyPr wrap="square">
            <a:spAutoFit/>
          </a:bodyPr>
          <a:lstStyle/>
          <a:p>
            <a:pPr eaLnBrk="1" fontAlgn="auto" hangingPunct="1">
              <a:spcBef>
                <a:spcPts val="0"/>
              </a:spcBef>
              <a:spcAft>
                <a:spcPts val="0"/>
              </a:spcAft>
              <a:defRPr/>
            </a:pPr>
            <a:r>
              <a:rPr lang="en-US" altLang="zh-CN" sz="2400" b="1" dirty="0">
                <a:latin typeface="楷体" panose="02010609060101010101" pitchFamily="49" charset="-122"/>
                <a:ea typeface="楷体" panose="02010609060101010101" pitchFamily="49" charset="-122"/>
              </a:rPr>
              <a:t>AND</a:t>
            </a:r>
            <a:endParaRPr lang="en-US" altLang="zh-TW" sz="2400" b="1" dirty="0">
              <a:latin typeface="楷体" panose="02010609060101010101" pitchFamily="49" charset="-122"/>
              <a:ea typeface="楷体" panose="02010609060101010101" pitchFamily="49" charset="-122"/>
            </a:endParaRPr>
          </a:p>
        </p:txBody>
      </p:sp>
      <p:sp>
        <p:nvSpPr>
          <p:cNvPr id="36" name="文本框 35">
            <a:extLst>
              <a:ext uri="{FF2B5EF4-FFF2-40B4-BE49-F238E27FC236}">
                <a16:creationId xmlns:a16="http://schemas.microsoft.com/office/drawing/2014/main" id="{4F7B838F-8AE5-4AFD-8C94-1A0D334E7A9A}"/>
              </a:ext>
            </a:extLst>
          </p:cNvPr>
          <p:cNvSpPr txBox="1"/>
          <p:nvPr/>
        </p:nvSpPr>
        <p:spPr>
          <a:xfrm>
            <a:off x="8337962" y="3877148"/>
            <a:ext cx="1031203" cy="461665"/>
          </a:xfrm>
          <a:prstGeom prst="rect">
            <a:avLst/>
          </a:prstGeom>
          <a:noFill/>
        </p:spPr>
        <p:txBody>
          <a:bodyPr wrap="square">
            <a:spAutoFit/>
          </a:bodyPr>
          <a:lstStyle/>
          <a:p>
            <a:pPr eaLnBrk="1" fontAlgn="auto" hangingPunct="1">
              <a:spcBef>
                <a:spcPts val="0"/>
              </a:spcBef>
              <a:spcAft>
                <a:spcPts val="0"/>
              </a:spcAft>
              <a:defRPr/>
            </a:pPr>
            <a:r>
              <a:rPr lang="en-US" altLang="zh-CN" sz="2400" b="1" dirty="0">
                <a:latin typeface="楷体" panose="02010609060101010101" pitchFamily="49" charset="-122"/>
                <a:ea typeface="楷体" panose="02010609060101010101" pitchFamily="49" charset="-122"/>
              </a:rPr>
              <a:t>OR</a:t>
            </a:r>
            <a:endParaRPr lang="en-US" altLang="zh-TW" sz="2400" b="1" dirty="0">
              <a:latin typeface="楷体" panose="02010609060101010101" pitchFamily="49" charset="-122"/>
              <a:ea typeface="楷体" panose="02010609060101010101" pitchFamily="49" charset="-122"/>
            </a:endParaRPr>
          </a:p>
        </p:txBody>
      </p:sp>
      <p:sp>
        <p:nvSpPr>
          <p:cNvPr id="37" name="文本框 36">
            <a:extLst>
              <a:ext uri="{FF2B5EF4-FFF2-40B4-BE49-F238E27FC236}">
                <a16:creationId xmlns:a16="http://schemas.microsoft.com/office/drawing/2014/main" id="{027B3FFE-9848-4866-A835-D14694D894DC}"/>
              </a:ext>
            </a:extLst>
          </p:cNvPr>
          <p:cNvSpPr txBox="1"/>
          <p:nvPr/>
        </p:nvSpPr>
        <p:spPr>
          <a:xfrm>
            <a:off x="10366302" y="3804612"/>
            <a:ext cx="1031203" cy="461665"/>
          </a:xfrm>
          <a:prstGeom prst="rect">
            <a:avLst/>
          </a:prstGeom>
          <a:noFill/>
        </p:spPr>
        <p:txBody>
          <a:bodyPr wrap="square">
            <a:spAutoFit/>
          </a:bodyPr>
          <a:lstStyle/>
          <a:p>
            <a:pPr eaLnBrk="1" fontAlgn="auto" hangingPunct="1">
              <a:spcBef>
                <a:spcPts val="0"/>
              </a:spcBef>
              <a:spcAft>
                <a:spcPts val="0"/>
              </a:spcAft>
              <a:defRPr/>
            </a:pPr>
            <a:r>
              <a:rPr lang="en-US" altLang="zh-CN" sz="2400" b="1" dirty="0">
                <a:latin typeface="楷体" panose="02010609060101010101" pitchFamily="49" charset="-122"/>
                <a:ea typeface="楷体" panose="02010609060101010101" pitchFamily="49" charset="-122"/>
              </a:rPr>
              <a:t>LUT</a:t>
            </a:r>
            <a:endParaRPr lang="en-US" altLang="zh-TW" sz="2400" b="1" dirty="0">
              <a:latin typeface="楷体" panose="02010609060101010101" pitchFamily="49" charset="-122"/>
              <a:ea typeface="楷体" panose="02010609060101010101" pitchFamily="49" charset="-122"/>
            </a:endParaRPr>
          </a:p>
        </p:txBody>
      </p:sp>
      <p:pic>
        <p:nvPicPr>
          <p:cNvPr id="16" name="图片 15">
            <a:extLst>
              <a:ext uri="{FF2B5EF4-FFF2-40B4-BE49-F238E27FC236}">
                <a16:creationId xmlns:a16="http://schemas.microsoft.com/office/drawing/2014/main" id="{DF09495E-42E6-45F9-81B7-53A7A9488EC0}"/>
              </a:ext>
            </a:extLst>
          </p:cNvPr>
          <p:cNvPicPr>
            <a:picLocks noChangeAspect="1"/>
          </p:cNvPicPr>
          <p:nvPr/>
        </p:nvPicPr>
        <p:blipFill>
          <a:blip r:embed="rId6"/>
          <a:stretch>
            <a:fillRect/>
          </a:stretch>
        </p:blipFill>
        <p:spPr>
          <a:xfrm>
            <a:off x="6134099" y="4642125"/>
            <a:ext cx="4097461" cy="1786761"/>
          </a:xfrm>
          <a:prstGeom prst="rect">
            <a:avLst/>
          </a:prstGeom>
        </p:spPr>
      </p:pic>
      <p:pic>
        <p:nvPicPr>
          <p:cNvPr id="40" name="图片 39">
            <a:extLst>
              <a:ext uri="{FF2B5EF4-FFF2-40B4-BE49-F238E27FC236}">
                <a16:creationId xmlns:a16="http://schemas.microsoft.com/office/drawing/2014/main" id="{324F5F69-CDF8-4A4C-AF87-BD06DF6D144E}"/>
              </a:ext>
            </a:extLst>
          </p:cNvPr>
          <p:cNvPicPr>
            <a:picLocks noChangeAspect="1"/>
          </p:cNvPicPr>
          <p:nvPr/>
        </p:nvPicPr>
        <p:blipFill>
          <a:blip r:embed="rId6"/>
          <a:stretch>
            <a:fillRect/>
          </a:stretch>
        </p:blipFill>
        <p:spPr>
          <a:xfrm>
            <a:off x="636990" y="4569589"/>
            <a:ext cx="4097461" cy="1786761"/>
          </a:xfrm>
          <a:prstGeom prst="rect">
            <a:avLst/>
          </a:prstGeom>
        </p:spPr>
      </p:pic>
      <p:sp>
        <p:nvSpPr>
          <p:cNvPr id="20" name="椭圆 19">
            <a:extLst>
              <a:ext uri="{FF2B5EF4-FFF2-40B4-BE49-F238E27FC236}">
                <a16:creationId xmlns:a16="http://schemas.microsoft.com/office/drawing/2014/main" id="{DE083AA4-F012-48A3-A045-DAD547BDF93E}"/>
              </a:ext>
            </a:extLst>
          </p:cNvPr>
          <p:cNvSpPr/>
          <p:nvPr/>
        </p:nvSpPr>
        <p:spPr>
          <a:xfrm rot="21438432">
            <a:off x="618182" y="4129987"/>
            <a:ext cx="448822" cy="2347176"/>
          </a:xfrm>
          <a:prstGeom prst="ellipse">
            <a:avLst/>
          </a:prstGeom>
          <a:solidFill>
            <a:srgbClr val="FFFFF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sp>
        <p:nvSpPr>
          <p:cNvPr id="18" name="椭圆 17">
            <a:extLst>
              <a:ext uri="{FF2B5EF4-FFF2-40B4-BE49-F238E27FC236}">
                <a16:creationId xmlns:a16="http://schemas.microsoft.com/office/drawing/2014/main" id="{386FBDDE-95EA-4BFB-95B9-3F0B8471B064}"/>
              </a:ext>
            </a:extLst>
          </p:cNvPr>
          <p:cNvSpPr/>
          <p:nvPr/>
        </p:nvSpPr>
        <p:spPr>
          <a:xfrm>
            <a:off x="2599816" y="4637976"/>
            <a:ext cx="448822" cy="1487176"/>
          </a:xfrm>
          <a:prstGeom prst="ellipse">
            <a:avLst/>
          </a:prstGeom>
          <a:solidFill>
            <a:srgbClr val="FFFFF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sp>
        <p:nvSpPr>
          <p:cNvPr id="41" name="椭圆 40">
            <a:extLst>
              <a:ext uri="{FF2B5EF4-FFF2-40B4-BE49-F238E27FC236}">
                <a16:creationId xmlns:a16="http://schemas.microsoft.com/office/drawing/2014/main" id="{0C85C2A6-203F-4057-AB3D-C0D486080E2D}"/>
              </a:ext>
            </a:extLst>
          </p:cNvPr>
          <p:cNvSpPr/>
          <p:nvPr/>
        </p:nvSpPr>
        <p:spPr>
          <a:xfrm rot="16200000">
            <a:off x="1705947" y="4579340"/>
            <a:ext cx="265216" cy="1859621"/>
          </a:xfrm>
          <a:prstGeom prst="ellipse">
            <a:avLst/>
          </a:prstGeom>
          <a:solidFill>
            <a:srgbClr val="FF0000">
              <a:alpha val="21176"/>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sp>
        <p:nvSpPr>
          <p:cNvPr id="43" name="椭圆 42">
            <a:extLst>
              <a:ext uri="{FF2B5EF4-FFF2-40B4-BE49-F238E27FC236}">
                <a16:creationId xmlns:a16="http://schemas.microsoft.com/office/drawing/2014/main" id="{E2A218C1-C7C0-4B02-BBC4-C29EF968DB92}"/>
              </a:ext>
            </a:extLst>
          </p:cNvPr>
          <p:cNvSpPr/>
          <p:nvPr/>
        </p:nvSpPr>
        <p:spPr>
          <a:xfrm rot="16200000">
            <a:off x="3611667" y="5236492"/>
            <a:ext cx="265216" cy="1859621"/>
          </a:xfrm>
          <a:prstGeom prst="ellipse">
            <a:avLst/>
          </a:prstGeom>
          <a:solidFill>
            <a:srgbClr val="FF0000">
              <a:alpha val="21176"/>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sp>
        <p:nvSpPr>
          <p:cNvPr id="19" name="椭圆 18">
            <a:extLst>
              <a:ext uri="{FF2B5EF4-FFF2-40B4-BE49-F238E27FC236}">
                <a16:creationId xmlns:a16="http://schemas.microsoft.com/office/drawing/2014/main" id="{AE8CAD60-90EE-4F3D-A204-77759C2EC482}"/>
              </a:ext>
            </a:extLst>
          </p:cNvPr>
          <p:cNvSpPr/>
          <p:nvPr/>
        </p:nvSpPr>
        <p:spPr>
          <a:xfrm rot="16200000">
            <a:off x="1678680" y="4766159"/>
            <a:ext cx="448822" cy="2347176"/>
          </a:xfrm>
          <a:prstGeom prst="ellipse">
            <a:avLst/>
          </a:prstGeom>
          <a:solidFill>
            <a:srgbClr val="FFFFFF"/>
          </a:solidFill>
          <a:ln>
            <a:noFill/>
          </a:ln>
        </p:spPr>
        <p:style>
          <a:lnRef idx="0">
            <a:scrgbClr r="0" g="0" b="0"/>
          </a:lnRef>
          <a:fillRef idx="0">
            <a:scrgbClr r="0" g="0" b="0"/>
          </a:fillRef>
          <a:effectRef idx="0">
            <a:scrgbClr r="0" g="0" b="0"/>
          </a:effectRef>
          <a:fontRef idx="minor">
            <a:schemeClr val="lt1"/>
          </a:fontRef>
        </p:style>
        <p:txBody>
          <a:bodyPr vert="eaVert" rtlCol="0" anchor="ctr"/>
          <a:lstStyle/>
          <a:p>
            <a:pPr algn="ctr"/>
            <a:r>
              <a:rPr lang="en-US" altLang="zh-CN" dirty="0">
                <a:solidFill>
                  <a:schemeClr val="tx1"/>
                </a:solidFill>
                <a:latin typeface="楷体" panose="02010609060101010101" pitchFamily="49" charset="-122"/>
                <a:ea typeface="楷体" panose="02010609060101010101" pitchFamily="49" charset="-122"/>
              </a:rPr>
              <a:t>AND</a:t>
            </a:r>
            <a:endParaRPr lang="zh-CN" altLang="en-US" dirty="0">
              <a:solidFill>
                <a:schemeClr val="tx1"/>
              </a:solidFill>
              <a:latin typeface="楷体" panose="02010609060101010101" pitchFamily="49" charset="-122"/>
              <a:ea typeface="楷体" panose="02010609060101010101" pitchFamily="49" charset="-122"/>
            </a:endParaRPr>
          </a:p>
        </p:txBody>
      </p:sp>
      <p:sp>
        <p:nvSpPr>
          <p:cNvPr id="22" name="椭圆 21">
            <a:extLst>
              <a:ext uri="{FF2B5EF4-FFF2-40B4-BE49-F238E27FC236}">
                <a16:creationId xmlns:a16="http://schemas.microsoft.com/office/drawing/2014/main" id="{FADDE775-7E8F-4C79-BFC9-B6FF37F3DD2D}"/>
              </a:ext>
            </a:extLst>
          </p:cNvPr>
          <p:cNvSpPr/>
          <p:nvPr/>
        </p:nvSpPr>
        <p:spPr>
          <a:xfrm rot="21139188">
            <a:off x="4380978" y="5079841"/>
            <a:ext cx="448822" cy="820989"/>
          </a:xfrm>
          <a:prstGeom prst="ellipse">
            <a:avLst/>
          </a:prstGeom>
          <a:solidFill>
            <a:srgbClr val="FFFFF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dirty="0">
              <a:solidFill>
                <a:schemeClr val="tx1"/>
              </a:solidFill>
              <a:latin typeface="楷体" panose="02010609060101010101" pitchFamily="49" charset="-122"/>
              <a:ea typeface="楷体" panose="02010609060101010101" pitchFamily="49" charset="-122"/>
            </a:endParaRPr>
          </a:p>
        </p:txBody>
      </p:sp>
      <p:sp>
        <p:nvSpPr>
          <p:cNvPr id="23" name="椭圆 22">
            <a:extLst>
              <a:ext uri="{FF2B5EF4-FFF2-40B4-BE49-F238E27FC236}">
                <a16:creationId xmlns:a16="http://schemas.microsoft.com/office/drawing/2014/main" id="{37D1FFF6-378D-4BE0-9E73-118510EC6CB7}"/>
              </a:ext>
            </a:extLst>
          </p:cNvPr>
          <p:cNvSpPr/>
          <p:nvPr/>
        </p:nvSpPr>
        <p:spPr>
          <a:xfrm rot="16200000">
            <a:off x="3498375" y="5420271"/>
            <a:ext cx="448822" cy="2347176"/>
          </a:xfrm>
          <a:prstGeom prst="ellipse">
            <a:avLst/>
          </a:prstGeom>
          <a:solidFill>
            <a:srgbClr val="FFFFFF"/>
          </a:solidFill>
          <a:ln>
            <a:noFill/>
          </a:ln>
        </p:spPr>
        <p:style>
          <a:lnRef idx="0">
            <a:scrgbClr r="0" g="0" b="0"/>
          </a:lnRef>
          <a:fillRef idx="0">
            <a:scrgbClr r="0" g="0" b="0"/>
          </a:fillRef>
          <a:effectRef idx="0">
            <a:scrgbClr r="0" g="0" b="0"/>
          </a:effectRef>
          <a:fontRef idx="minor">
            <a:schemeClr val="lt1"/>
          </a:fontRef>
        </p:style>
        <p:txBody>
          <a:bodyPr vert="eaVert" rtlCol="0" anchor="ctr"/>
          <a:lstStyle/>
          <a:p>
            <a:pPr algn="ctr"/>
            <a:r>
              <a:rPr lang="en-US" altLang="zh-CN" dirty="0">
                <a:solidFill>
                  <a:schemeClr val="tx1"/>
                </a:solidFill>
                <a:latin typeface="楷体" panose="02010609060101010101" pitchFamily="49" charset="-122"/>
                <a:ea typeface="楷体" panose="02010609060101010101" pitchFamily="49" charset="-122"/>
              </a:rPr>
              <a:t>OR</a:t>
            </a:r>
            <a:endParaRPr lang="zh-CN" altLang="en-US" dirty="0">
              <a:solidFill>
                <a:schemeClr val="tx1"/>
              </a:solidFill>
              <a:latin typeface="楷体" panose="02010609060101010101" pitchFamily="49" charset="-122"/>
              <a:ea typeface="楷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nodeType="with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10" presetClass="entr" presetSubtype="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fade">
                                      <p:cBhvr>
                                        <p:cTn id="21" dur="500"/>
                                        <p:tgtEl>
                                          <p:spTgt spid="3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fade">
                                      <p:cBhvr>
                                        <p:cTn id="24" dur="500"/>
                                        <p:tgtEl>
                                          <p:spTgt spid="3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par>
                                <p:cTn id="28" presetID="10" presetClass="entr" presetSubtype="0" fill="hold" nodeType="withEffect">
                                  <p:stCondLst>
                                    <p:cond delay="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500"/>
                                        <p:tgtEl>
                                          <p:spTgt spid="4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1"/>
                                        </p:tgtEl>
                                        <p:attrNameLst>
                                          <p:attrName>style.visibility</p:attrName>
                                        </p:attrNameLst>
                                      </p:cBhvr>
                                      <p:to>
                                        <p:strVal val="visible"/>
                                      </p:to>
                                    </p:set>
                                    <p:animEffect transition="in" filter="fade">
                                      <p:cBhvr>
                                        <p:cTn id="36" dur="500"/>
                                        <p:tgtEl>
                                          <p:spTgt spid="4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500"/>
                                        <p:tgtEl>
                                          <p:spTgt spid="43"/>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500"/>
                                        <p:tgtEl>
                                          <p:spTgt spid="22"/>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6" grpId="0"/>
      <p:bldP spid="37" grpId="0"/>
      <p:bldP spid="18" grpId="0" animBg="1"/>
      <p:bldP spid="41" grpId="0" animBg="1"/>
      <p:bldP spid="43" grpId="0" animBg="1"/>
      <p:bldP spid="19" grpId="0" animBg="1"/>
      <p:bldP spid="22" grpId="0" animBg="1"/>
      <p:bldP spid="2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a:extLst>
              <a:ext uri="{FF2B5EF4-FFF2-40B4-BE49-F238E27FC236}">
                <a16:creationId xmlns:a16="http://schemas.microsoft.com/office/drawing/2014/main" id="{520C18C7-F637-41A3-AA71-BE5E589880E2}"/>
              </a:ext>
            </a:extLst>
          </p:cNvPr>
          <p:cNvSpPr/>
          <p:nvPr/>
        </p:nvSpPr>
        <p:spPr>
          <a:xfrm>
            <a:off x="300038" y="862013"/>
            <a:ext cx="11668125" cy="200025"/>
          </a:xfrm>
          <a:prstGeom prst="roundRect">
            <a:avLst/>
          </a:prstGeom>
          <a:solidFill>
            <a:srgbClr val="B9195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TW" altLang="en-US" dirty="0">
              <a:latin typeface="楷体" panose="02010609060101010101" pitchFamily="49" charset="-122"/>
            </a:endParaRPr>
          </a:p>
        </p:txBody>
      </p:sp>
      <p:pic>
        <p:nvPicPr>
          <p:cNvPr id="6149" name="图片 5">
            <a:extLst>
              <a:ext uri="{FF2B5EF4-FFF2-40B4-BE49-F238E27FC236}">
                <a16:creationId xmlns:a16="http://schemas.microsoft.com/office/drawing/2014/main" id="{82611B6A-5555-4D1E-BC8B-7A95D7DEC1A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082338" y="44450"/>
            <a:ext cx="976312" cy="817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图片 15">
            <a:extLst>
              <a:ext uri="{FF2B5EF4-FFF2-40B4-BE49-F238E27FC236}">
                <a16:creationId xmlns:a16="http://schemas.microsoft.com/office/drawing/2014/main" id="{DF09495E-42E6-45F9-81B7-53A7A9488EC0}"/>
              </a:ext>
            </a:extLst>
          </p:cNvPr>
          <p:cNvPicPr>
            <a:picLocks noChangeAspect="1"/>
          </p:cNvPicPr>
          <p:nvPr/>
        </p:nvPicPr>
        <p:blipFill>
          <a:blip r:embed="rId4"/>
          <a:stretch>
            <a:fillRect/>
          </a:stretch>
        </p:blipFill>
        <p:spPr>
          <a:xfrm>
            <a:off x="566163" y="2477264"/>
            <a:ext cx="4097461" cy="1786761"/>
          </a:xfrm>
          <a:prstGeom prst="rect">
            <a:avLst/>
          </a:prstGeom>
        </p:spPr>
      </p:pic>
      <p:pic>
        <p:nvPicPr>
          <p:cNvPr id="17" name="图片 16">
            <a:extLst>
              <a:ext uri="{FF2B5EF4-FFF2-40B4-BE49-F238E27FC236}">
                <a16:creationId xmlns:a16="http://schemas.microsoft.com/office/drawing/2014/main" id="{EAA62907-7A06-400F-8757-DB58226D4021}"/>
              </a:ext>
            </a:extLst>
          </p:cNvPr>
          <p:cNvPicPr>
            <a:picLocks noChangeAspect="1"/>
          </p:cNvPicPr>
          <p:nvPr/>
        </p:nvPicPr>
        <p:blipFill>
          <a:blip r:embed="rId5"/>
          <a:stretch>
            <a:fillRect/>
          </a:stretch>
        </p:blipFill>
        <p:spPr>
          <a:xfrm>
            <a:off x="7364431" y="1879601"/>
            <a:ext cx="2756113" cy="4768849"/>
          </a:xfrm>
          <a:prstGeom prst="rect">
            <a:avLst/>
          </a:prstGeom>
        </p:spPr>
      </p:pic>
      <p:sp>
        <p:nvSpPr>
          <p:cNvPr id="10" name="矩形 9">
            <a:extLst>
              <a:ext uri="{FF2B5EF4-FFF2-40B4-BE49-F238E27FC236}">
                <a16:creationId xmlns:a16="http://schemas.microsoft.com/office/drawing/2014/main" id="{B74A3F77-6254-4706-92B0-31FC8B16817E}"/>
              </a:ext>
            </a:extLst>
          </p:cNvPr>
          <p:cNvSpPr>
            <a:spLocks noChangeArrowheads="1"/>
          </p:cNvSpPr>
          <p:nvPr/>
        </p:nvSpPr>
        <p:spPr bwMode="auto">
          <a:xfrm>
            <a:off x="3722786" y="1135291"/>
            <a:ext cx="379142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新細明體" panose="02020500000000000000" pitchFamily="18" charset="-120"/>
              </a:defRPr>
            </a:lvl1pPr>
            <a:lvl2pPr marL="742950" indent="-285750">
              <a:defRPr>
                <a:solidFill>
                  <a:schemeClr val="tx1"/>
                </a:solidFill>
                <a:latin typeface="Calibri" panose="020F0502020204030204" pitchFamily="34" charset="0"/>
                <a:ea typeface="新細明體" panose="02020500000000000000" pitchFamily="18" charset="-120"/>
              </a:defRPr>
            </a:lvl2pPr>
            <a:lvl3pPr marL="1143000" indent="-228600">
              <a:defRPr>
                <a:solidFill>
                  <a:schemeClr val="tx1"/>
                </a:solidFill>
                <a:latin typeface="Calibri" panose="020F0502020204030204" pitchFamily="34" charset="0"/>
                <a:ea typeface="新細明體" panose="02020500000000000000" pitchFamily="18" charset="-120"/>
              </a:defRPr>
            </a:lvl3pPr>
            <a:lvl4pPr marL="1600200" indent="-228600">
              <a:defRPr>
                <a:solidFill>
                  <a:schemeClr val="tx1"/>
                </a:solidFill>
                <a:latin typeface="Calibri" panose="020F0502020204030204" pitchFamily="34" charset="0"/>
                <a:ea typeface="新細明體" panose="02020500000000000000" pitchFamily="18" charset="-120"/>
              </a:defRPr>
            </a:lvl4pPr>
            <a:lvl5pPr marL="2057400" indent="-228600">
              <a:defRPr>
                <a:solidFill>
                  <a:schemeClr val="tx1"/>
                </a:solidFill>
                <a:latin typeface="Calibri" panose="020F0502020204030204" pitchFamily="34" charset="0"/>
                <a:ea typeface="新細明體"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新細明體" panose="02020500000000000000" pitchFamily="18" charset="-120"/>
              </a:defRPr>
            </a:lvl9pPr>
          </a:lstStyle>
          <a:p>
            <a:pPr eaLnBrk="1" hangingPunct="1"/>
            <a:r>
              <a:rPr lang="zh-CN" altLang="en-US" sz="2800" b="1" dirty="0">
                <a:solidFill>
                  <a:srgbClr val="002060"/>
                </a:solidFill>
                <a:latin typeface="楷体" panose="02010609060101010101" pitchFamily="49" charset="-122"/>
                <a:ea typeface="楷体" panose="02010609060101010101" pitchFamily="49" charset="-122"/>
              </a:rPr>
              <a:t>现场</a:t>
            </a:r>
            <a:r>
              <a:rPr lang="zh-CN" altLang="en-US" sz="2800" b="1" dirty="0">
                <a:solidFill>
                  <a:srgbClr val="FF0000"/>
                </a:solidFill>
                <a:latin typeface="楷体" panose="02010609060101010101" pitchFamily="49" charset="-122"/>
                <a:ea typeface="楷体" panose="02010609060101010101" pitchFamily="49" charset="-122"/>
              </a:rPr>
              <a:t>可编程</a:t>
            </a:r>
            <a:r>
              <a:rPr lang="zh-CN" altLang="en-US" sz="2800" b="1" dirty="0">
                <a:solidFill>
                  <a:srgbClr val="222222"/>
                </a:solidFill>
                <a:latin typeface="楷体" panose="02010609060101010101" pitchFamily="49" charset="-122"/>
                <a:ea typeface="楷体" panose="02010609060101010101" pitchFamily="49" charset="-122"/>
              </a:rPr>
              <a:t>逻辑门阵列</a:t>
            </a:r>
            <a:endParaRPr lang="zh-TW" altLang="en-US" sz="2800" dirty="0">
              <a:latin typeface="楷体" panose="02010609060101010101" pitchFamily="49" charset="-122"/>
              <a:ea typeface="楷体" panose="02010609060101010101" pitchFamily="49" charset="-122"/>
            </a:endParaRPr>
          </a:p>
        </p:txBody>
      </p:sp>
      <p:sp>
        <p:nvSpPr>
          <p:cNvPr id="11" name="标题 1">
            <a:extLst>
              <a:ext uri="{FF2B5EF4-FFF2-40B4-BE49-F238E27FC236}">
                <a16:creationId xmlns:a16="http://schemas.microsoft.com/office/drawing/2014/main" id="{7B1925DA-8AAC-49D6-A3C6-9216899F9935}"/>
              </a:ext>
            </a:extLst>
          </p:cNvPr>
          <p:cNvSpPr txBox="1">
            <a:spLocks/>
          </p:cNvSpPr>
          <p:nvPr/>
        </p:nvSpPr>
        <p:spPr>
          <a:xfrm>
            <a:off x="838200" y="209550"/>
            <a:ext cx="10134600" cy="606425"/>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a:pPr>
            <a:r>
              <a:rPr lang="en-US" altLang="zh-CN">
                <a:latin typeface="Times New Roman" panose="02020603050405020304" pitchFamily="18" charset="0"/>
                <a:ea typeface="楷体" panose="02010609060101010101" pitchFamily="49" charset="-122"/>
                <a:cs typeface="Times New Roman" panose="02020603050405020304" pitchFamily="18" charset="0"/>
              </a:rPr>
              <a:t>FPGA (Field Programmable Gate Array) </a:t>
            </a:r>
            <a:endParaRPr lang="zh-TW" altLang="en-US"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2" name="文本框 1">
            <a:extLst>
              <a:ext uri="{FF2B5EF4-FFF2-40B4-BE49-F238E27FC236}">
                <a16:creationId xmlns:a16="http://schemas.microsoft.com/office/drawing/2014/main" id="{591D2DC3-0E6D-45D6-A9DE-F73500B7E95E}"/>
              </a:ext>
            </a:extLst>
          </p:cNvPr>
          <p:cNvSpPr txBox="1"/>
          <p:nvPr/>
        </p:nvSpPr>
        <p:spPr>
          <a:xfrm>
            <a:off x="1238395" y="4970107"/>
            <a:ext cx="3589175" cy="954107"/>
          </a:xfrm>
          <a:prstGeom prst="rect">
            <a:avLst/>
          </a:prstGeom>
          <a:noFill/>
        </p:spPr>
        <p:txBody>
          <a:bodyPr wrap="square" rtlCol="0">
            <a:spAutoFit/>
          </a:bodyPr>
          <a:lstStyle/>
          <a:p>
            <a:r>
              <a:rPr lang="zh-CN" altLang="en-US" sz="2800" dirty="0">
                <a:latin typeface="楷体" panose="02010609060101010101" pitchFamily="49" charset="-122"/>
                <a:ea typeface="楷体" panose="02010609060101010101" pitchFamily="49" charset="-122"/>
              </a:rPr>
              <a:t>可编程逻辑资源</a:t>
            </a:r>
            <a:endParaRPr lang="en-US" altLang="zh-CN" sz="2800" dirty="0">
              <a:latin typeface="楷体" panose="02010609060101010101" pitchFamily="49" charset="-122"/>
              <a:ea typeface="楷体" panose="02010609060101010101" pitchFamily="49" charset="-122"/>
            </a:endParaRPr>
          </a:p>
          <a:p>
            <a:r>
              <a:rPr lang="zh-CN" altLang="en-US" sz="2800" dirty="0">
                <a:latin typeface="楷体" panose="02010609060101010101" pitchFamily="49" charset="-122"/>
                <a:ea typeface="楷体" panose="02010609060101010101" pitchFamily="49" charset="-122"/>
              </a:rPr>
              <a:t>可编程布线资源</a:t>
            </a:r>
            <a:endParaRPr lang="en-US" altLang="zh-CN" sz="2800"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2374076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a:extLst>
              <a:ext uri="{FF2B5EF4-FFF2-40B4-BE49-F238E27FC236}">
                <a16:creationId xmlns:a16="http://schemas.microsoft.com/office/drawing/2014/main" id="{520C18C7-F637-41A3-AA71-BE5E589880E2}"/>
              </a:ext>
            </a:extLst>
          </p:cNvPr>
          <p:cNvSpPr/>
          <p:nvPr/>
        </p:nvSpPr>
        <p:spPr>
          <a:xfrm>
            <a:off x="300038" y="862013"/>
            <a:ext cx="11668125" cy="200025"/>
          </a:xfrm>
          <a:prstGeom prst="roundRect">
            <a:avLst/>
          </a:prstGeom>
          <a:solidFill>
            <a:srgbClr val="B9195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TW" altLang="en-US" dirty="0">
              <a:latin typeface="楷体" panose="02010609060101010101" pitchFamily="49" charset="-122"/>
            </a:endParaRPr>
          </a:p>
        </p:txBody>
      </p:sp>
      <p:pic>
        <p:nvPicPr>
          <p:cNvPr id="6149" name="图片 5">
            <a:extLst>
              <a:ext uri="{FF2B5EF4-FFF2-40B4-BE49-F238E27FC236}">
                <a16:creationId xmlns:a16="http://schemas.microsoft.com/office/drawing/2014/main" id="{82611B6A-5555-4D1E-BC8B-7A95D7DEC1A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082338" y="44450"/>
            <a:ext cx="976312" cy="817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标题 1">
            <a:extLst>
              <a:ext uri="{FF2B5EF4-FFF2-40B4-BE49-F238E27FC236}">
                <a16:creationId xmlns:a16="http://schemas.microsoft.com/office/drawing/2014/main" id="{7B1925DA-8AAC-49D6-A3C6-9216899F9935}"/>
              </a:ext>
            </a:extLst>
          </p:cNvPr>
          <p:cNvSpPr txBox="1">
            <a:spLocks/>
          </p:cNvSpPr>
          <p:nvPr/>
        </p:nvSpPr>
        <p:spPr>
          <a:xfrm>
            <a:off x="838200" y="147346"/>
            <a:ext cx="10134600" cy="606425"/>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a:pPr>
            <a:r>
              <a:rPr lang="en-US" altLang="zh-CN" dirty="0">
                <a:latin typeface="Times New Roman" panose="02020603050405020304" pitchFamily="18" charset="0"/>
                <a:ea typeface="楷体" panose="02010609060101010101" pitchFamily="49" charset="-122"/>
                <a:cs typeface="Times New Roman" panose="02020603050405020304" pitchFamily="18" charset="0"/>
              </a:rPr>
              <a:t>FPGA (Field Programmable Gate Array) </a:t>
            </a:r>
            <a:endParaRPr lang="zh-TW" altLang="en-US" dirty="0">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 name="图片 1">
            <a:extLst>
              <a:ext uri="{FF2B5EF4-FFF2-40B4-BE49-F238E27FC236}">
                <a16:creationId xmlns:a16="http://schemas.microsoft.com/office/drawing/2014/main" id="{11D007F9-165F-496A-935E-FC170DA0A549}"/>
              </a:ext>
            </a:extLst>
          </p:cNvPr>
          <p:cNvPicPr>
            <a:picLocks noChangeAspect="1"/>
          </p:cNvPicPr>
          <p:nvPr/>
        </p:nvPicPr>
        <p:blipFill>
          <a:blip r:embed="rId4"/>
          <a:stretch>
            <a:fillRect/>
          </a:stretch>
        </p:blipFill>
        <p:spPr>
          <a:xfrm>
            <a:off x="4027822" y="1820658"/>
            <a:ext cx="4136353" cy="1334914"/>
          </a:xfrm>
          <a:prstGeom prst="rect">
            <a:avLst/>
          </a:prstGeom>
        </p:spPr>
      </p:pic>
      <p:pic>
        <p:nvPicPr>
          <p:cNvPr id="1026" name="Picture 2" descr="altera 的图像结果">
            <a:extLst>
              <a:ext uri="{FF2B5EF4-FFF2-40B4-BE49-F238E27FC236}">
                <a16:creationId xmlns:a16="http://schemas.microsoft.com/office/drawing/2014/main" id="{B752F89F-4D1E-4156-B380-0037639D1A0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5958" y="1543735"/>
            <a:ext cx="2154010" cy="209579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查看源图像">
            <a:extLst>
              <a:ext uri="{FF2B5EF4-FFF2-40B4-BE49-F238E27FC236}">
                <a16:creationId xmlns:a16="http://schemas.microsoft.com/office/drawing/2014/main" id="{B8DBA243-7283-47F2-BF57-4A3502A6A42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4561" y="3914192"/>
            <a:ext cx="2576804" cy="257680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查看源图像">
            <a:extLst>
              <a:ext uri="{FF2B5EF4-FFF2-40B4-BE49-F238E27FC236}">
                <a16:creationId xmlns:a16="http://schemas.microsoft.com/office/drawing/2014/main" id="{4A6F6D6B-9F80-457B-9098-011792E3C56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11174" y="4290889"/>
            <a:ext cx="3569648" cy="201002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直接连接符 5">
            <a:extLst>
              <a:ext uri="{FF2B5EF4-FFF2-40B4-BE49-F238E27FC236}">
                <a16:creationId xmlns:a16="http://schemas.microsoft.com/office/drawing/2014/main" id="{6D656DD8-D702-4CE9-9C0F-AAE2F4D248BF}"/>
              </a:ext>
            </a:extLst>
          </p:cNvPr>
          <p:cNvCxnSpPr/>
          <p:nvPr/>
        </p:nvCxnSpPr>
        <p:spPr>
          <a:xfrm>
            <a:off x="8397551" y="1285051"/>
            <a:ext cx="0" cy="4947261"/>
          </a:xfrm>
          <a:prstGeom prst="line">
            <a:avLst/>
          </a:prstGeom>
        </p:spPr>
        <p:style>
          <a:lnRef idx="3">
            <a:schemeClr val="dk1"/>
          </a:lnRef>
          <a:fillRef idx="0">
            <a:schemeClr val="dk1"/>
          </a:fillRef>
          <a:effectRef idx="2">
            <a:schemeClr val="dk1"/>
          </a:effectRef>
          <a:fontRef idx="minor">
            <a:schemeClr val="tx1"/>
          </a:fontRef>
        </p:style>
      </p:cxnSp>
      <p:sp>
        <p:nvSpPr>
          <p:cNvPr id="7" name="文本框 6">
            <a:extLst>
              <a:ext uri="{FF2B5EF4-FFF2-40B4-BE49-F238E27FC236}">
                <a16:creationId xmlns:a16="http://schemas.microsoft.com/office/drawing/2014/main" id="{276FBD96-15A5-478C-A8EC-66BFA053B1F8}"/>
              </a:ext>
            </a:extLst>
          </p:cNvPr>
          <p:cNvSpPr txBox="1"/>
          <p:nvPr/>
        </p:nvSpPr>
        <p:spPr>
          <a:xfrm flipH="1">
            <a:off x="8752113" y="1929033"/>
            <a:ext cx="3085315" cy="3970318"/>
          </a:xfrm>
          <a:prstGeom prst="rect">
            <a:avLst/>
          </a:prstGeom>
          <a:noFill/>
        </p:spPr>
        <p:txBody>
          <a:bodyPr wrap="square" rtlCol="0">
            <a:spAutoFit/>
          </a:bodyPr>
          <a:lstStyle/>
          <a:p>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国外</a:t>
            </a:r>
            <a:endParaRPr lang="en-US" altLang="zh-CN" sz="2800" dirty="0">
              <a:latin typeface="Times New Roman" panose="02020603050405020304" pitchFamily="18" charset="0"/>
              <a:ea typeface="楷体" panose="02010609060101010101" pitchFamily="49" charset="-122"/>
              <a:cs typeface="Times New Roman" panose="02020603050405020304" pitchFamily="18" charset="0"/>
            </a:endParaRPr>
          </a:p>
          <a:p>
            <a:pPr marL="457200" indent="-457200">
              <a:buFont typeface="Wingdings" panose="05000000000000000000" pitchFamily="2" charset="2"/>
              <a:buChar char="Ø"/>
            </a:pPr>
            <a:r>
              <a:rPr lang="en-US" altLang="zh-CN" sz="2800" dirty="0">
                <a:latin typeface="Times New Roman" panose="02020603050405020304" pitchFamily="18" charset="0"/>
                <a:ea typeface="楷体" panose="02010609060101010101" pitchFamily="49" charset="-122"/>
                <a:cs typeface="Times New Roman" panose="02020603050405020304" pitchFamily="18" charset="0"/>
              </a:rPr>
              <a:t>Altera </a:t>
            </a:r>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阿尔特拉</a:t>
            </a:r>
            <a:endParaRPr lang="en-US" altLang="zh-CN" sz="2800" dirty="0">
              <a:latin typeface="Times New Roman" panose="02020603050405020304" pitchFamily="18" charset="0"/>
              <a:ea typeface="楷体" panose="02010609060101010101" pitchFamily="49" charset="-122"/>
              <a:cs typeface="Times New Roman" panose="02020603050405020304" pitchFamily="18" charset="0"/>
            </a:endParaRPr>
          </a:p>
          <a:p>
            <a:pPr marL="457200" indent="-457200">
              <a:buFont typeface="Wingdings" panose="05000000000000000000" pitchFamily="2" charset="2"/>
              <a:buChar char="Ø"/>
            </a:pPr>
            <a:r>
              <a:rPr lang="en-US" altLang="zh-CN" sz="2800" dirty="0">
                <a:latin typeface="Times New Roman" panose="02020603050405020304" pitchFamily="18" charset="0"/>
                <a:ea typeface="楷体" panose="02010609060101010101" pitchFamily="49" charset="-122"/>
                <a:cs typeface="Times New Roman" panose="02020603050405020304" pitchFamily="18" charset="0"/>
              </a:rPr>
              <a:t>Xilinx </a:t>
            </a:r>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赛灵思</a:t>
            </a:r>
            <a:endParaRPr lang="en-US" altLang="zh-CN" sz="2800" dirty="0">
              <a:latin typeface="Times New Roman" panose="02020603050405020304" pitchFamily="18" charset="0"/>
              <a:ea typeface="楷体" panose="02010609060101010101" pitchFamily="49" charset="-122"/>
              <a:cs typeface="Times New Roman" panose="02020603050405020304" pitchFamily="18" charset="0"/>
            </a:endParaRPr>
          </a:p>
          <a:p>
            <a:pPr marL="457200" indent="-457200">
              <a:buFont typeface="Wingdings" panose="05000000000000000000" pitchFamily="2" charset="2"/>
              <a:buChar char="Ø"/>
            </a:pPr>
            <a:r>
              <a:rPr lang="en-US" altLang="zh-CN" sz="2800" dirty="0">
                <a:latin typeface="Times New Roman" panose="02020603050405020304" pitchFamily="18" charset="0"/>
                <a:ea typeface="楷体" panose="02010609060101010101" pitchFamily="49" charset="-122"/>
                <a:cs typeface="Times New Roman" panose="02020603050405020304" pitchFamily="18" charset="0"/>
              </a:rPr>
              <a:t>Lattice</a:t>
            </a:r>
            <a:r>
              <a:rPr lang="zh-CN" altLang="en-US" sz="2800" dirty="0">
                <a:latin typeface="楷体" panose="02010609060101010101" pitchFamily="49" charset="-122"/>
                <a:ea typeface="楷体" panose="02010609060101010101" pitchFamily="49" charset="-122"/>
              </a:rPr>
              <a:t>莱迪思</a:t>
            </a:r>
            <a:endParaRPr lang="en-US" altLang="zh-CN" sz="2800" dirty="0">
              <a:latin typeface="楷体" panose="02010609060101010101" pitchFamily="49" charset="-122"/>
              <a:ea typeface="楷体" panose="02010609060101010101" pitchFamily="49" charset="-122"/>
            </a:endParaRPr>
          </a:p>
          <a:p>
            <a:endParaRPr lang="en-US" altLang="zh-CN" sz="2800" dirty="0">
              <a:latin typeface="楷体" panose="02010609060101010101" pitchFamily="49" charset="-122"/>
              <a:ea typeface="楷体" panose="02010609060101010101" pitchFamily="49" charset="-122"/>
            </a:endParaRPr>
          </a:p>
          <a:p>
            <a:r>
              <a:rPr lang="zh-CN" altLang="en-US" sz="2800" dirty="0">
                <a:latin typeface="楷体" panose="02010609060101010101" pitchFamily="49" charset="-122"/>
                <a:ea typeface="楷体" panose="02010609060101010101" pitchFamily="49" charset="-122"/>
              </a:rPr>
              <a:t>国内</a:t>
            </a:r>
            <a:endParaRPr lang="en-US" altLang="zh-CN" sz="2800" dirty="0">
              <a:latin typeface="楷体" panose="02010609060101010101" pitchFamily="49" charset="-122"/>
              <a:ea typeface="楷体" panose="02010609060101010101" pitchFamily="49" charset="-122"/>
            </a:endParaRPr>
          </a:p>
          <a:p>
            <a:pPr marL="457200" indent="-457200">
              <a:buFont typeface="Wingdings" panose="05000000000000000000" pitchFamily="2" charset="2"/>
              <a:buChar char="Ø"/>
            </a:pPr>
            <a:r>
              <a:rPr lang="zh-CN" altLang="en-US" sz="2800" dirty="0">
                <a:latin typeface="楷体" panose="02010609060101010101" pitchFamily="49" charset="-122"/>
                <a:ea typeface="楷体" panose="02010609060101010101" pitchFamily="49" charset="-122"/>
              </a:rPr>
              <a:t>紫光同创</a:t>
            </a:r>
            <a:endParaRPr lang="en-US" altLang="zh-CN" sz="2800" dirty="0">
              <a:latin typeface="楷体" panose="02010609060101010101" pitchFamily="49" charset="-122"/>
              <a:ea typeface="楷体" panose="02010609060101010101" pitchFamily="49" charset="-122"/>
            </a:endParaRPr>
          </a:p>
          <a:p>
            <a:pPr marL="457200" indent="-457200">
              <a:buFont typeface="Wingdings" panose="05000000000000000000" pitchFamily="2" charset="2"/>
              <a:buChar char="Ø"/>
            </a:pPr>
            <a:r>
              <a:rPr lang="zh-CN" altLang="en-US" sz="2800" dirty="0">
                <a:latin typeface="楷体" panose="02010609060101010101" pitchFamily="49" charset="-122"/>
                <a:ea typeface="楷体" panose="02010609060101010101" pitchFamily="49" charset="-122"/>
              </a:rPr>
              <a:t>高云半导体</a:t>
            </a:r>
            <a:endParaRPr lang="en-US" altLang="zh-CN" sz="2800" dirty="0">
              <a:latin typeface="楷体" panose="02010609060101010101" pitchFamily="49" charset="-122"/>
              <a:ea typeface="楷体" panose="02010609060101010101" pitchFamily="49" charset="-122"/>
            </a:endParaRPr>
          </a:p>
          <a:p>
            <a:pPr marL="457200" indent="-457200">
              <a:buFont typeface="Wingdings" panose="05000000000000000000" pitchFamily="2" charset="2"/>
              <a:buChar char="Ø"/>
            </a:pPr>
            <a:r>
              <a:rPr lang="zh-CN" altLang="en-US" sz="2800" dirty="0">
                <a:latin typeface="楷体" panose="02010609060101010101" pitchFamily="49" charset="-122"/>
                <a:ea typeface="楷体" panose="02010609060101010101" pitchFamily="49" charset="-122"/>
              </a:rPr>
              <a:t>安路科技</a:t>
            </a:r>
          </a:p>
        </p:txBody>
      </p:sp>
    </p:spTree>
    <p:extLst>
      <p:ext uri="{BB962C8B-B14F-4D97-AF65-F5344CB8AC3E}">
        <p14:creationId xmlns:p14="http://schemas.microsoft.com/office/powerpoint/2010/main" val="4101091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30F2EFD0-B296-474B-918F-346FE253639A}"/>
              </a:ext>
            </a:extLst>
          </p:cNvPr>
          <p:cNvGrpSpPr/>
          <p:nvPr/>
        </p:nvGrpSpPr>
        <p:grpSpPr>
          <a:xfrm flipH="1">
            <a:off x="-8475" y="468350"/>
            <a:ext cx="469934" cy="996044"/>
            <a:chOff x="11722066" y="1592297"/>
            <a:chExt cx="469934" cy="1431122"/>
          </a:xfrm>
        </p:grpSpPr>
        <p:sp>
          <p:nvSpPr>
            <p:cNvPr id="5" name="矩形 4">
              <a:extLst>
                <a:ext uri="{FF2B5EF4-FFF2-40B4-BE49-F238E27FC236}">
                  <a16:creationId xmlns:a16="http://schemas.microsoft.com/office/drawing/2014/main" id="{4272DAD8-2FBD-483A-9897-71B871B5306D}"/>
                </a:ext>
              </a:extLst>
            </p:cNvPr>
            <p:cNvSpPr/>
            <p:nvPr/>
          </p:nvSpPr>
          <p:spPr>
            <a:xfrm>
              <a:off x="11857703" y="1592297"/>
              <a:ext cx="334297"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sp>
          <p:nvSpPr>
            <p:cNvPr id="6" name="矩形 5">
              <a:extLst>
                <a:ext uri="{FF2B5EF4-FFF2-40B4-BE49-F238E27FC236}">
                  <a16:creationId xmlns:a16="http://schemas.microsoft.com/office/drawing/2014/main" id="{165FACE8-8441-4F1F-9193-9B9F028172BD}"/>
                </a:ext>
              </a:extLst>
            </p:cNvPr>
            <p:cNvSpPr/>
            <p:nvPr/>
          </p:nvSpPr>
          <p:spPr>
            <a:xfrm>
              <a:off x="11722066" y="1592297"/>
              <a:ext cx="72000" cy="1431122"/>
            </a:xfrm>
            <a:prstGeom prst="rect">
              <a:avLst/>
            </a:prstGeom>
            <a:solidFill>
              <a:srgbClr val="1D6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grpSp>
      <p:sp>
        <p:nvSpPr>
          <p:cNvPr id="33" name="矩形 32">
            <a:extLst>
              <a:ext uri="{FF2B5EF4-FFF2-40B4-BE49-F238E27FC236}">
                <a16:creationId xmlns:a16="http://schemas.microsoft.com/office/drawing/2014/main" id="{CEED0FD0-28C6-49D3-A857-05C7DF77333B}"/>
              </a:ext>
            </a:extLst>
          </p:cNvPr>
          <p:cNvSpPr/>
          <p:nvPr/>
        </p:nvSpPr>
        <p:spPr>
          <a:xfrm rot="2700000">
            <a:off x="2141299" y="2853136"/>
            <a:ext cx="1532648" cy="1398775"/>
          </a:xfrm>
          <a:prstGeom prst="rect">
            <a:avLst/>
          </a:prstGeom>
          <a:solidFill>
            <a:srgbClr val="1D6FA9"/>
          </a:solidFill>
          <a:ln>
            <a:noFill/>
          </a:ln>
          <a:effectLst>
            <a:outerShdw blurRad="190500" dist="127000" dir="5400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a:extLst>
              <a:ext uri="{FF2B5EF4-FFF2-40B4-BE49-F238E27FC236}">
                <a16:creationId xmlns:a16="http://schemas.microsoft.com/office/drawing/2014/main" id="{5C7DF5DF-7CCB-440F-9BAD-2264DB008347}"/>
              </a:ext>
            </a:extLst>
          </p:cNvPr>
          <p:cNvGrpSpPr/>
          <p:nvPr/>
        </p:nvGrpSpPr>
        <p:grpSpPr>
          <a:xfrm>
            <a:off x="406166" y="1296477"/>
            <a:ext cx="10870792" cy="4457419"/>
            <a:chOff x="560404" y="1296477"/>
            <a:chExt cx="10870792" cy="4457419"/>
          </a:xfrm>
        </p:grpSpPr>
        <p:sp>
          <p:nvSpPr>
            <p:cNvPr id="35" name="矩形 34">
              <a:extLst>
                <a:ext uri="{FF2B5EF4-FFF2-40B4-BE49-F238E27FC236}">
                  <a16:creationId xmlns:a16="http://schemas.microsoft.com/office/drawing/2014/main" id="{B31058C2-8C60-4DED-AC1F-36A07DADB21F}"/>
                </a:ext>
              </a:extLst>
            </p:cNvPr>
            <p:cNvSpPr/>
            <p:nvPr/>
          </p:nvSpPr>
          <p:spPr>
            <a:xfrm rot="2700000">
              <a:off x="3127598" y="1296477"/>
              <a:ext cx="648210" cy="648210"/>
            </a:xfrm>
            <a:prstGeom prst="rect">
              <a:avLst/>
            </a:prstGeom>
            <a:solidFill>
              <a:srgbClr val="1F97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FF6971F7-AB75-4CD3-BA61-A3DD310130BF}"/>
                </a:ext>
              </a:extLst>
            </p:cNvPr>
            <p:cNvSpPr/>
            <p:nvPr/>
          </p:nvSpPr>
          <p:spPr>
            <a:xfrm rot="2700000">
              <a:off x="1242987" y="3181089"/>
              <a:ext cx="648210" cy="648210"/>
            </a:xfrm>
            <a:prstGeom prst="rect">
              <a:avLst/>
            </a:prstGeom>
            <a:solidFill>
              <a:srgbClr val="F29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5D29D45E-8BCB-4EF7-9612-D205DE0F14CD}"/>
                </a:ext>
              </a:extLst>
            </p:cNvPr>
            <p:cNvSpPr/>
            <p:nvPr/>
          </p:nvSpPr>
          <p:spPr>
            <a:xfrm rot="2700000">
              <a:off x="1336254" y="4059163"/>
              <a:ext cx="461671" cy="461671"/>
            </a:xfrm>
            <a:prstGeom prst="rect">
              <a:avLst/>
            </a:prstGeom>
            <a:solidFill>
              <a:srgbClr val="CA2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a16="http://schemas.microsoft.com/office/drawing/2014/main" id="{794B56D7-EC53-422E-90C6-F64CF0EA0AB8}"/>
                </a:ext>
              </a:extLst>
            </p:cNvPr>
            <p:cNvSpPr/>
            <p:nvPr/>
          </p:nvSpPr>
          <p:spPr>
            <a:xfrm rot="2700000">
              <a:off x="2513787" y="1428488"/>
              <a:ext cx="384187" cy="384187"/>
            </a:xfrm>
            <a:prstGeom prst="rect">
              <a:avLst/>
            </a:prstGeom>
            <a:solidFill>
              <a:srgbClr val="89C1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96267453-A4D1-4C4A-8A28-6F7BEE0C822A}"/>
                </a:ext>
              </a:extLst>
            </p:cNvPr>
            <p:cNvSpPr>
              <a:spLocks noChangeAspect="1"/>
            </p:cNvSpPr>
            <p:nvPr/>
          </p:nvSpPr>
          <p:spPr>
            <a:xfrm rot="2700000">
              <a:off x="560404" y="3688141"/>
              <a:ext cx="252000" cy="252000"/>
            </a:xfrm>
            <a:prstGeom prst="rect">
              <a:avLst/>
            </a:prstGeom>
            <a:solidFill>
              <a:srgbClr val="1F97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3156961D-D424-4434-A4DE-8E653C7741C7}"/>
                </a:ext>
              </a:extLst>
            </p:cNvPr>
            <p:cNvSpPr/>
            <p:nvPr/>
          </p:nvSpPr>
          <p:spPr>
            <a:xfrm rot="2700000">
              <a:off x="2766431" y="5461531"/>
              <a:ext cx="292365" cy="292365"/>
            </a:xfrm>
            <a:prstGeom prst="rect">
              <a:avLst/>
            </a:prstGeom>
            <a:solidFill>
              <a:srgbClr val="1D6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82F43DBA-D75A-4C24-8540-DC658C0016DE}"/>
                </a:ext>
              </a:extLst>
            </p:cNvPr>
            <p:cNvSpPr/>
            <p:nvPr/>
          </p:nvSpPr>
          <p:spPr>
            <a:xfrm rot="2700000">
              <a:off x="10225550" y="4386730"/>
              <a:ext cx="467064" cy="467064"/>
            </a:xfrm>
            <a:prstGeom prst="rect">
              <a:avLst/>
            </a:prstGeom>
            <a:solidFill>
              <a:srgbClr val="89C1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a:extLst>
                <a:ext uri="{FF2B5EF4-FFF2-40B4-BE49-F238E27FC236}">
                  <a16:creationId xmlns:a16="http://schemas.microsoft.com/office/drawing/2014/main" id="{0332FD71-3E23-4749-8425-1AB08CB4D0BF}"/>
                </a:ext>
              </a:extLst>
            </p:cNvPr>
            <p:cNvSpPr/>
            <p:nvPr/>
          </p:nvSpPr>
          <p:spPr>
            <a:xfrm rot="2700000">
              <a:off x="10606525" y="4856666"/>
              <a:ext cx="264046" cy="264044"/>
            </a:xfrm>
            <a:prstGeom prst="rect">
              <a:avLst/>
            </a:prstGeom>
            <a:solidFill>
              <a:srgbClr val="F29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B4C5A132-6A85-4393-92BF-2BDB82009FAE}"/>
                </a:ext>
              </a:extLst>
            </p:cNvPr>
            <p:cNvSpPr/>
            <p:nvPr/>
          </p:nvSpPr>
          <p:spPr>
            <a:xfrm rot="2700000">
              <a:off x="11079846" y="2519568"/>
              <a:ext cx="351350" cy="351350"/>
            </a:xfrm>
            <a:prstGeom prst="rect">
              <a:avLst/>
            </a:prstGeom>
            <a:solidFill>
              <a:srgbClr val="CA2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文本框 43">
            <a:extLst>
              <a:ext uri="{FF2B5EF4-FFF2-40B4-BE49-F238E27FC236}">
                <a16:creationId xmlns:a16="http://schemas.microsoft.com/office/drawing/2014/main" id="{BFF6DA35-7669-4338-88AA-E9BC8B750BF2}"/>
              </a:ext>
            </a:extLst>
          </p:cNvPr>
          <p:cNvSpPr txBox="1"/>
          <p:nvPr/>
        </p:nvSpPr>
        <p:spPr>
          <a:xfrm>
            <a:off x="2403182" y="2695455"/>
            <a:ext cx="885179" cy="1446550"/>
          </a:xfrm>
          <a:prstGeom prst="rect">
            <a:avLst/>
          </a:prstGeom>
          <a:noFill/>
        </p:spPr>
        <p:txBody>
          <a:bodyPr wrap="none" rtlCol="0">
            <a:spAutoFit/>
          </a:bodyPr>
          <a:lstStyle>
            <a:defPPr>
              <a:defRPr lang="zh-CN"/>
            </a:defPPr>
            <a:lvl1pPr algn="ctr">
              <a:defRPr sz="2000">
                <a:solidFill>
                  <a:schemeClr val="tx1">
                    <a:lumMod val="65000"/>
                    <a:lumOff val="35000"/>
                  </a:schemeClr>
                </a:solidFill>
                <a:ea typeface="方正兰亭纤黑简体" panose="02000000000000000000" pitchFamily="65" charset="-122"/>
                <a:cs typeface="Microsoft Himalaya" panose="01010100010101010101" pitchFamily="2" charset="0"/>
              </a:defRPr>
            </a:lvl1pPr>
          </a:lstStyle>
          <a:p>
            <a:r>
              <a:rPr lang="en-US" altLang="zh-CN" sz="8800" b="1" dirty="0">
                <a:solidFill>
                  <a:srgbClr val="FDFDFD"/>
                </a:solidFill>
              </a:rPr>
              <a:t>C</a:t>
            </a:r>
            <a:endParaRPr lang="zh-CN" altLang="en-US" sz="8800" b="1" dirty="0">
              <a:solidFill>
                <a:srgbClr val="FDFDFD"/>
              </a:solidFill>
            </a:endParaRPr>
          </a:p>
        </p:txBody>
      </p:sp>
      <p:sp>
        <p:nvSpPr>
          <p:cNvPr id="57" name="矩形 56">
            <a:extLst>
              <a:ext uri="{FF2B5EF4-FFF2-40B4-BE49-F238E27FC236}">
                <a16:creationId xmlns:a16="http://schemas.microsoft.com/office/drawing/2014/main" id="{76F28077-5F2C-4BA7-85F7-E87BCDD64A15}"/>
              </a:ext>
            </a:extLst>
          </p:cNvPr>
          <p:cNvSpPr/>
          <p:nvPr/>
        </p:nvSpPr>
        <p:spPr>
          <a:xfrm>
            <a:off x="4429518" y="3046840"/>
            <a:ext cx="5875326" cy="2123658"/>
          </a:xfrm>
          <a:prstGeom prst="rect">
            <a:avLst/>
          </a:prstGeom>
        </p:spPr>
        <p:txBody>
          <a:bodyPr wrap="none">
            <a:spAutoFit/>
          </a:bodyPr>
          <a:lstStyle/>
          <a:p>
            <a:r>
              <a:rPr lang="en-US" altLang="zh-CN" sz="6600" b="1" dirty="0">
                <a:solidFill>
                  <a:schemeClr val="tx1">
                    <a:lumMod val="85000"/>
                    <a:lumOff val="15000"/>
                  </a:schemeClr>
                </a:solidFill>
                <a:latin typeface="Times New Roman" panose="02020603050405020304" pitchFamily="18" charset="0"/>
                <a:ea typeface="楷体" panose="02010609060101010101" pitchFamily="49" charset="-122"/>
                <a:cs typeface="Times New Roman" panose="02020603050405020304" pitchFamily="18" charset="0"/>
              </a:rPr>
              <a:t>FPGA</a:t>
            </a:r>
            <a:r>
              <a:rPr lang="zh-CN" altLang="en-US" sz="6600" dirty="0">
                <a:latin typeface="Times New Roman" panose="02020603050405020304" pitchFamily="18" charset="0"/>
                <a:ea typeface="楷体" panose="02010609060101010101" pitchFamily="49" charset="-122"/>
                <a:cs typeface="Times New Roman" panose="02020603050405020304" pitchFamily="18" charset="0"/>
              </a:rPr>
              <a:t>综合流程</a:t>
            </a:r>
          </a:p>
          <a:p>
            <a:endParaRPr lang="en-US" altLang="zh-CN" sz="6600" b="1" dirty="0">
              <a:solidFill>
                <a:schemeClr val="tx1">
                  <a:lumMod val="85000"/>
                  <a:lumOff val="15000"/>
                </a:schemeClr>
              </a:solidFill>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429412952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画廊">
  <a:themeElements>
    <a:clrScheme name="画廊">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画廊">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画廊">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5711</TotalTime>
  <Words>3398</Words>
  <Application>Microsoft Office PowerPoint</Application>
  <PresentationFormat>宽屏</PresentationFormat>
  <Paragraphs>322</Paragraphs>
  <Slides>52</Slides>
  <Notes>50</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52</vt:i4>
      </vt:variant>
    </vt:vector>
  </HeadingPairs>
  <TitlesOfParts>
    <vt:vector size="68" baseType="lpstr">
      <vt:lpstr>新細明體</vt:lpstr>
      <vt:lpstr>等线</vt:lpstr>
      <vt:lpstr>等线 Light</vt:lpstr>
      <vt:lpstr>方正兰亭纤黑简体</vt:lpstr>
      <vt:lpstr>华文中宋</vt:lpstr>
      <vt:lpstr>楷体</vt:lpstr>
      <vt:lpstr>宋体</vt:lpstr>
      <vt:lpstr>幼圆</vt:lpstr>
      <vt:lpstr>Arial</vt:lpstr>
      <vt:lpstr>Calibri</vt:lpstr>
      <vt:lpstr>Gill Sans MT</vt:lpstr>
      <vt:lpstr>Microsoft Himalaya</vt:lpstr>
      <vt:lpstr>Times New Roman</vt:lpstr>
      <vt:lpstr>Wingdings</vt:lpstr>
      <vt:lpstr>Office 主题​​</vt:lpstr>
      <vt:lpstr>画廊</vt:lpstr>
      <vt:lpstr>PowerPoint 演示文稿</vt:lpstr>
      <vt:lpstr>目录</vt:lpstr>
      <vt:lpstr>PowerPoint 演示文稿</vt:lpstr>
      <vt:lpstr>实验安排</vt:lpstr>
      <vt:lpstr>PowerPoint 演示文稿</vt:lpstr>
      <vt:lpstr>FPGA (Field Programmable Gate Array) </vt:lpstr>
      <vt:lpstr>PowerPoint 演示文稿</vt:lpstr>
      <vt:lpstr>PowerPoint 演示文稿</vt:lpstr>
      <vt:lpstr>PowerPoint 演示文稿</vt:lpstr>
      <vt:lpstr>PowerPoint 演示文稿</vt:lpstr>
      <vt:lpstr>PowerPoint 演示文稿</vt:lpstr>
      <vt:lpstr>PowerPoint 演示文稿</vt:lpstr>
      <vt:lpstr>创建工程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绘制原理图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仿真验证</vt:lpstr>
      <vt:lpstr>PowerPoint 演示文稿</vt:lpstr>
      <vt:lpstr>PowerPoint 演示文稿</vt:lpstr>
      <vt:lpstr>PowerPoint 演示文稿</vt:lpstr>
      <vt:lpstr>PowerPoint 演示文稿</vt:lpstr>
      <vt:lpstr>PowerPoint 演示文稿</vt:lpstr>
      <vt:lpstr>下载配置文件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创建元件符号</vt:lpstr>
      <vt:lpstr>PowerPoint 演示文稿</vt:lpstr>
      <vt:lpstr>PowerPoint 演示文稿</vt:lpstr>
      <vt:lpstr>PowerPoint 演示文稿</vt:lpstr>
      <vt:lpstr>PowerPoint 演示文稿</vt:lpstr>
      <vt:lpstr>PowerPoint 演示文稿</vt:lpstr>
      <vt:lpstr>流程回顾</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浩 张</dc:creator>
  <cp:lastModifiedBy>XuShuo</cp:lastModifiedBy>
  <cp:revision>836</cp:revision>
  <dcterms:created xsi:type="dcterms:W3CDTF">2020-10-31T12:23:34Z</dcterms:created>
  <dcterms:modified xsi:type="dcterms:W3CDTF">2022-02-28T15:45:32Z</dcterms:modified>
</cp:coreProperties>
</file>

<file path=docProps/thumbnail.jpeg>
</file>